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7" r:id="rId1"/>
  </p:sldMasterIdLst>
  <p:notesMasterIdLst>
    <p:notesMasterId r:id="rId45"/>
  </p:notesMasterIdLst>
  <p:handoutMasterIdLst>
    <p:handoutMasterId r:id="rId46"/>
  </p:handoutMasterIdLst>
  <p:sldIdLst>
    <p:sldId id="275" r:id="rId2"/>
    <p:sldId id="810" r:id="rId3"/>
    <p:sldId id="829" r:id="rId4"/>
    <p:sldId id="828" r:id="rId5"/>
    <p:sldId id="809" r:id="rId6"/>
    <p:sldId id="835" r:id="rId7"/>
    <p:sldId id="836" r:id="rId8"/>
    <p:sldId id="837" r:id="rId9"/>
    <p:sldId id="811" r:id="rId10"/>
    <p:sldId id="830" r:id="rId11"/>
    <p:sldId id="778" r:id="rId12"/>
    <p:sldId id="789" r:id="rId13"/>
    <p:sldId id="815" r:id="rId14"/>
    <p:sldId id="817" r:id="rId15"/>
    <p:sldId id="814" r:id="rId16"/>
    <p:sldId id="779" r:id="rId17"/>
    <p:sldId id="813" r:id="rId18"/>
    <p:sldId id="816" r:id="rId19"/>
    <p:sldId id="780" r:id="rId20"/>
    <p:sldId id="782" r:id="rId21"/>
    <p:sldId id="781" r:id="rId22"/>
    <p:sldId id="784" r:id="rId23"/>
    <p:sldId id="785" r:id="rId24"/>
    <p:sldId id="806" r:id="rId25"/>
    <p:sldId id="819" r:id="rId26"/>
    <p:sldId id="831" r:id="rId27"/>
    <p:sldId id="793" r:id="rId28"/>
    <p:sldId id="832" r:id="rId29"/>
    <p:sldId id="796" r:id="rId30"/>
    <p:sldId id="798" r:id="rId31"/>
    <p:sldId id="799" r:id="rId32"/>
    <p:sldId id="801" r:id="rId33"/>
    <p:sldId id="833" r:id="rId34"/>
    <p:sldId id="805" r:id="rId35"/>
    <p:sldId id="616" r:id="rId36"/>
    <p:sldId id="820" r:id="rId37"/>
    <p:sldId id="802" r:id="rId38"/>
    <p:sldId id="834" r:id="rId39"/>
    <p:sldId id="803" r:id="rId40"/>
    <p:sldId id="821" r:id="rId41"/>
    <p:sldId id="826" r:id="rId42"/>
    <p:sldId id="822" r:id="rId43"/>
    <p:sldId id="827" r:id="rId4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rgbClr val="FFFFFF"/>
        </a:solidFill>
        <a:latin typeface="Arial" charset="0"/>
        <a:ea typeface="+mn-ea"/>
        <a:cs typeface="+mn-cs"/>
      </a:defRPr>
    </a:lvl1pPr>
    <a:lvl2pPr marL="457200" algn="l" rtl="0" eaLnBrk="0" fontAlgn="base" hangingPunct="0">
      <a:spcBef>
        <a:spcPct val="0"/>
      </a:spcBef>
      <a:spcAft>
        <a:spcPct val="0"/>
      </a:spcAft>
      <a:defRPr sz="2400" kern="1200">
        <a:solidFill>
          <a:srgbClr val="FFFFFF"/>
        </a:solidFill>
        <a:latin typeface="Arial" charset="0"/>
        <a:ea typeface="+mn-ea"/>
        <a:cs typeface="+mn-cs"/>
      </a:defRPr>
    </a:lvl2pPr>
    <a:lvl3pPr marL="914400" algn="l" rtl="0" eaLnBrk="0" fontAlgn="base" hangingPunct="0">
      <a:spcBef>
        <a:spcPct val="0"/>
      </a:spcBef>
      <a:spcAft>
        <a:spcPct val="0"/>
      </a:spcAft>
      <a:defRPr sz="2400" kern="1200">
        <a:solidFill>
          <a:srgbClr val="FFFFFF"/>
        </a:solidFill>
        <a:latin typeface="Arial" charset="0"/>
        <a:ea typeface="+mn-ea"/>
        <a:cs typeface="+mn-cs"/>
      </a:defRPr>
    </a:lvl3pPr>
    <a:lvl4pPr marL="1371600" algn="l" rtl="0" eaLnBrk="0" fontAlgn="base" hangingPunct="0">
      <a:spcBef>
        <a:spcPct val="0"/>
      </a:spcBef>
      <a:spcAft>
        <a:spcPct val="0"/>
      </a:spcAft>
      <a:defRPr sz="2400" kern="1200">
        <a:solidFill>
          <a:srgbClr val="FFFFFF"/>
        </a:solidFill>
        <a:latin typeface="Arial" charset="0"/>
        <a:ea typeface="+mn-ea"/>
        <a:cs typeface="+mn-cs"/>
      </a:defRPr>
    </a:lvl4pPr>
    <a:lvl5pPr marL="1828800" algn="l" rtl="0" eaLnBrk="0" fontAlgn="base" hangingPunct="0">
      <a:spcBef>
        <a:spcPct val="0"/>
      </a:spcBef>
      <a:spcAft>
        <a:spcPct val="0"/>
      </a:spcAft>
      <a:defRPr sz="2400" kern="1200">
        <a:solidFill>
          <a:srgbClr val="FFFFFF"/>
        </a:solidFill>
        <a:latin typeface="Arial" charset="0"/>
        <a:ea typeface="+mn-ea"/>
        <a:cs typeface="+mn-cs"/>
      </a:defRPr>
    </a:lvl5pPr>
    <a:lvl6pPr marL="2286000" algn="l" defTabSz="914400" rtl="0" eaLnBrk="1" latinLnBrk="0" hangingPunct="1">
      <a:defRPr sz="2400" kern="1200">
        <a:solidFill>
          <a:srgbClr val="FFFFFF"/>
        </a:solidFill>
        <a:latin typeface="Arial" charset="0"/>
        <a:ea typeface="+mn-ea"/>
        <a:cs typeface="+mn-cs"/>
      </a:defRPr>
    </a:lvl6pPr>
    <a:lvl7pPr marL="2743200" algn="l" defTabSz="914400" rtl="0" eaLnBrk="1" latinLnBrk="0" hangingPunct="1">
      <a:defRPr sz="2400" kern="1200">
        <a:solidFill>
          <a:srgbClr val="FFFFFF"/>
        </a:solidFill>
        <a:latin typeface="Arial" charset="0"/>
        <a:ea typeface="+mn-ea"/>
        <a:cs typeface="+mn-cs"/>
      </a:defRPr>
    </a:lvl7pPr>
    <a:lvl8pPr marL="3200400" algn="l" defTabSz="914400" rtl="0" eaLnBrk="1" latinLnBrk="0" hangingPunct="1">
      <a:defRPr sz="2400" kern="1200">
        <a:solidFill>
          <a:srgbClr val="FFFFFF"/>
        </a:solidFill>
        <a:latin typeface="Arial" charset="0"/>
        <a:ea typeface="+mn-ea"/>
        <a:cs typeface="+mn-cs"/>
      </a:defRPr>
    </a:lvl8pPr>
    <a:lvl9pPr marL="3657600" algn="l" defTabSz="914400" rtl="0" eaLnBrk="1" latinLnBrk="0" hangingPunct="1">
      <a:defRPr sz="2400" kern="1200">
        <a:solidFill>
          <a:srgbClr val="FFFF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FF"/>
    <a:srgbClr val="339966"/>
    <a:srgbClr val="CC0000"/>
    <a:srgbClr val="3333CC"/>
    <a:srgbClr val="0066FF"/>
    <a:srgbClr val="050597"/>
    <a:srgbClr val="FFFFFF"/>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2" d="100"/>
          <a:sy n="102" d="100"/>
        </p:scale>
        <p:origin x="147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290"/>
    </p:cViewPr>
  </p:sorterViewPr>
  <p:notesViewPr>
    <p:cSldViewPr>
      <p:cViewPr varScale="1">
        <p:scale>
          <a:sx n="51" d="100"/>
          <a:sy n="51" d="100"/>
        </p:scale>
        <p:origin x="-184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2" y="3"/>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t" anchorCtr="0" compatLnSpc="1">
            <a:prstTxWarp prst="textNoShape">
              <a:avLst/>
            </a:prstTxWarp>
          </a:bodyPr>
          <a:lstStyle>
            <a:lvl1pPr defTabSz="968091">
              <a:defRPr sz="1300">
                <a:solidFill>
                  <a:schemeClr val="tx1"/>
                </a:solidFill>
                <a:latin typeface="Times New Roman"/>
              </a:defRPr>
            </a:lvl1pPr>
          </a:lstStyle>
          <a:p>
            <a:endParaRPr lang="en-US" dirty="0"/>
          </a:p>
        </p:txBody>
      </p:sp>
      <p:sp>
        <p:nvSpPr>
          <p:cNvPr id="56323" name="Rectangle 3"/>
          <p:cNvSpPr>
            <a:spLocks noGrp="1" noChangeArrowheads="1"/>
          </p:cNvSpPr>
          <p:nvPr>
            <p:ph type="dt" sz="quarter" idx="1"/>
          </p:nvPr>
        </p:nvSpPr>
        <p:spPr bwMode="auto">
          <a:xfrm>
            <a:off x="4144965" y="3"/>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t" anchorCtr="0" compatLnSpc="1">
            <a:prstTxWarp prst="textNoShape">
              <a:avLst/>
            </a:prstTxWarp>
          </a:bodyPr>
          <a:lstStyle>
            <a:lvl1pPr algn="r" defTabSz="968091">
              <a:defRPr sz="1300">
                <a:solidFill>
                  <a:schemeClr val="tx1"/>
                </a:solidFill>
              </a:defRPr>
            </a:lvl1pPr>
          </a:lstStyle>
          <a:p>
            <a:endParaRPr lang="en-US" dirty="0"/>
          </a:p>
        </p:txBody>
      </p:sp>
      <p:sp>
        <p:nvSpPr>
          <p:cNvPr id="56324" name="Rectangle 4"/>
          <p:cNvSpPr>
            <a:spLocks noGrp="1" noChangeArrowheads="1"/>
          </p:cNvSpPr>
          <p:nvPr>
            <p:ph type="ftr" sz="quarter" idx="2"/>
          </p:nvPr>
        </p:nvSpPr>
        <p:spPr bwMode="auto">
          <a:xfrm>
            <a:off x="2" y="9121777"/>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b" anchorCtr="0" compatLnSpc="1">
            <a:prstTxWarp prst="textNoShape">
              <a:avLst/>
            </a:prstTxWarp>
          </a:bodyPr>
          <a:lstStyle>
            <a:lvl1pPr defTabSz="968091">
              <a:defRPr sz="1300">
                <a:solidFill>
                  <a:schemeClr val="tx1"/>
                </a:solidFill>
                <a:latin typeface="Times New Roman"/>
              </a:defRPr>
            </a:lvl1pPr>
          </a:lstStyle>
          <a:p>
            <a:endParaRPr lang="en-US" dirty="0"/>
          </a:p>
        </p:txBody>
      </p:sp>
      <p:sp>
        <p:nvSpPr>
          <p:cNvPr id="56325" name="Rectangle 5"/>
          <p:cNvSpPr>
            <a:spLocks noGrp="1" noChangeArrowheads="1"/>
          </p:cNvSpPr>
          <p:nvPr>
            <p:ph type="sldNum" sz="quarter" idx="3"/>
          </p:nvPr>
        </p:nvSpPr>
        <p:spPr bwMode="auto">
          <a:xfrm>
            <a:off x="4144965" y="9121777"/>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b" anchorCtr="0" compatLnSpc="1">
            <a:prstTxWarp prst="textNoShape">
              <a:avLst/>
            </a:prstTxWarp>
          </a:bodyPr>
          <a:lstStyle>
            <a:lvl1pPr algn="r" defTabSz="968091">
              <a:defRPr sz="1300">
                <a:solidFill>
                  <a:schemeClr val="tx1"/>
                </a:solidFill>
                <a:latin typeface="Times New Roman"/>
              </a:defRPr>
            </a:lvl1pPr>
          </a:lstStyle>
          <a:p>
            <a:fld id="{4E1AFF73-0FF8-4993-BAD2-6791D122CF0F}" type="slidenum">
              <a:rPr lang="en-US"/>
              <a:pPr/>
              <a:t>‹#›</a:t>
            </a:fld>
            <a:endParaRPr lang="en-US" dirty="0"/>
          </a:p>
        </p:txBody>
      </p:sp>
    </p:spTree>
    <p:extLst>
      <p:ext uri="{BB962C8B-B14F-4D97-AF65-F5344CB8AC3E}">
        <p14:creationId xmlns:p14="http://schemas.microsoft.com/office/powerpoint/2010/main" val="3743913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3"/>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t" anchorCtr="0" compatLnSpc="1">
            <a:prstTxWarp prst="textNoShape">
              <a:avLst/>
            </a:prstTxWarp>
          </a:bodyPr>
          <a:lstStyle>
            <a:lvl1pPr defTabSz="968091">
              <a:defRPr sz="1300">
                <a:solidFill>
                  <a:schemeClr val="tx1"/>
                </a:solidFill>
                <a:latin typeface="Tahoma" pitchFamily="34" charset="0"/>
              </a:defRPr>
            </a:lvl1pPr>
          </a:lstStyle>
          <a:p>
            <a:endParaRPr lang="en-US" dirty="0"/>
          </a:p>
        </p:txBody>
      </p:sp>
      <p:sp>
        <p:nvSpPr>
          <p:cNvPr id="9219" name="Rectangle 3"/>
          <p:cNvSpPr>
            <a:spLocks noGrp="1" noChangeArrowheads="1"/>
          </p:cNvSpPr>
          <p:nvPr>
            <p:ph type="dt" idx="1"/>
          </p:nvPr>
        </p:nvSpPr>
        <p:spPr bwMode="auto">
          <a:xfrm>
            <a:off x="4144965" y="3"/>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t" anchorCtr="0" compatLnSpc="1">
            <a:prstTxWarp prst="textNoShape">
              <a:avLst/>
            </a:prstTxWarp>
          </a:bodyPr>
          <a:lstStyle>
            <a:lvl1pPr algn="r" defTabSz="968091">
              <a:defRPr sz="1300">
                <a:solidFill>
                  <a:schemeClr val="tx1"/>
                </a:solidFill>
                <a:latin typeface="Tahoma" pitchFamily="34" charset="0"/>
              </a:defRPr>
            </a:lvl1pPr>
          </a:lstStyle>
          <a:p>
            <a:fld id="{4F028F62-5D7A-46D1-BA36-2A96E519038F}" type="datetime1">
              <a:rPr lang="en-US"/>
              <a:pPr/>
              <a:t>1/15/2026</a:t>
            </a:fld>
            <a:endParaRPr lang="en-US" dirty="0"/>
          </a:p>
        </p:txBody>
      </p:sp>
      <p:sp>
        <p:nvSpPr>
          <p:cNvPr id="9220"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74726" y="4560891"/>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2" y="9121777"/>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b" anchorCtr="0" compatLnSpc="1">
            <a:prstTxWarp prst="textNoShape">
              <a:avLst/>
            </a:prstTxWarp>
          </a:bodyPr>
          <a:lstStyle>
            <a:lvl1pPr defTabSz="968091">
              <a:defRPr sz="1300">
                <a:solidFill>
                  <a:schemeClr val="tx1"/>
                </a:solidFill>
                <a:latin typeface="Tahoma" pitchFamily="34" charset="0"/>
              </a:defRPr>
            </a:lvl1pPr>
          </a:lstStyle>
          <a:p>
            <a:endParaRPr lang="en-US" dirty="0"/>
          </a:p>
        </p:txBody>
      </p:sp>
      <p:sp>
        <p:nvSpPr>
          <p:cNvPr id="9223" name="Rectangle 7"/>
          <p:cNvSpPr>
            <a:spLocks noGrp="1" noChangeArrowheads="1"/>
          </p:cNvSpPr>
          <p:nvPr>
            <p:ph type="sldNum" sz="quarter" idx="5"/>
          </p:nvPr>
        </p:nvSpPr>
        <p:spPr bwMode="auto">
          <a:xfrm>
            <a:off x="4144965" y="9121777"/>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98" tIns="48399" rIns="96798" bIns="48399" numCol="1" anchor="b" anchorCtr="0" compatLnSpc="1">
            <a:prstTxWarp prst="textNoShape">
              <a:avLst/>
            </a:prstTxWarp>
          </a:bodyPr>
          <a:lstStyle>
            <a:lvl1pPr algn="r" defTabSz="968091">
              <a:defRPr sz="1300">
                <a:solidFill>
                  <a:schemeClr val="tx1"/>
                </a:solidFill>
                <a:latin typeface="Tahoma" pitchFamily="34" charset="0"/>
              </a:defRPr>
            </a:lvl1pPr>
          </a:lstStyle>
          <a:p>
            <a:fld id="{04D51B62-8834-42C3-A7EA-22E4D3D15804}" type="slidenum">
              <a:rPr lang="en-US"/>
              <a:pPr/>
              <a:t>‹#›</a:t>
            </a:fld>
            <a:endParaRPr lang="en-US" dirty="0"/>
          </a:p>
        </p:txBody>
      </p:sp>
    </p:spTree>
    <p:extLst>
      <p:ext uri="{BB962C8B-B14F-4D97-AF65-F5344CB8AC3E}">
        <p14:creationId xmlns:p14="http://schemas.microsoft.com/office/powerpoint/2010/main" val="1371942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a:t>
            </a:fld>
            <a:endParaRPr lang="en-US" dirty="0"/>
          </a:p>
        </p:txBody>
      </p:sp>
    </p:spTree>
    <p:extLst>
      <p:ext uri="{BB962C8B-B14F-4D97-AF65-F5344CB8AC3E}">
        <p14:creationId xmlns:p14="http://schemas.microsoft.com/office/powerpoint/2010/main" val="172334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9C8C-E68F-2DD0-1817-259923341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529FB-5F30-33E7-8580-D17632EFF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4E706-D83E-FA7F-E60F-0DB516C590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15D34D-B13C-AD8C-F40B-7665770B2B02}"/>
              </a:ext>
            </a:extLst>
          </p:cNvPr>
          <p:cNvSpPr>
            <a:spLocks noGrp="1"/>
          </p:cNvSpPr>
          <p:nvPr>
            <p:ph type="sldNum" sz="quarter" idx="10"/>
          </p:nvPr>
        </p:nvSpPr>
        <p:spPr/>
        <p:txBody>
          <a:bodyPr/>
          <a:lstStyle/>
          <a:p>
            <a:fld id="{04D51B62-8834-42C3-A7EA-22E4D3D15804}" type="slidenum">
              <a:rPr lang="en-US" smtClean="0"/>
              <a:pPr/>
              <a:t>10</a:t>
            </a:fld>
            <a:endParaRPr lang="en-US" dirty="0"/>
          </a:p>
        </p:txBody>
      </p:sp>
    </p:spTree>
    <p:extLst>
      <p:ext uri="{BB962C8B-B14F-4D97-AF65-F5344CB8AC3E}">
        <p14:creationId xmlns:p14="http://schemas.microsoft.com/office/powerpoint/2010/main" val="1192217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11</a:t>
            </a:fld>
            <a:endParaRPr lang="en-US" dirty="0"/>
          </a:p>
        </p:txBody>
      </p:sp>
    </p:spTree>
    <p:extLst>
      <p:ext uri="{BB962C8B-B14F-4D97-AF65-F5344CB8AC3E}">
        <p14:creationId xmlns:p14="http://schemas.microsoft.com/office/powerpoint/2010/main" val="115279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12</a:t>
            </a:fld>
            <a:endParaRPr lang="en-US" dirty="0"/>
          </a:p>
        </p:txBody>
      </p:sp>
    </p:spTree>
    <p:extLst>
      <p:ext uri="{BB962C8B-B14F-4D97-AF65-F5344CB8AC3E}">
        <p14:creationId xmlns:p14="http://schemas.microsoft.com/office/powerpoint/2010/main" val="257016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13</a:t>
            </a:fld>
            <a:endParaRPr lang="en-US" dirty="0"/>
          </a:p>
        </p:txBody>
      </p:sp>
    </p:spTree>
    <p:extLst>
      <p:ext uri="{BB962C8B-B14F-4D97-AF65-F5344CB8AC3E}">
        <p14:creationId xmlns:p14="http://schemas.microsoft.com/office/powerpoint/2010/main" val="337651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14</a:t>
            </a:fld>
            <a:endParaRPr lang="en-US" dirty="0"/>
          </a:p>
        </p:txBody>
      </p:sp>
    </p:spTree>
    <p:extLst>
      <p:ext uri="{BB962C8B-B14F-4D97-AF65-F5344CB8AC3E}">
        <p14:creationId xmlns:p14="http://schemas.microsoft.com/office/powerpoint/2010/main" val="215056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15</a:t>
            </a:fld>
            <a:endParaRPr lang="en-US" dirty="0"/>
          </a:p>
        </p:txBody>
      </p:sp>
    </p:spTree>
    <p:extLst>
      <p:ext uri="{BB962C8B-B14F-4D97-AF65-F5344CB8AC3E}">
        <p14:creationId xmlns:p14="http://schemas.microsoft.com/office/powerpoint/2010/main" val="36936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16</a:t>
            </a:fld>
            <a:endParaRPr lang="en-US" dirty="0"/>
          </a:p>
        </p:txBody>
      </p:sp>
    </p:spTree>
    <p:extLst>
      <p:ext uri="{BB962C8B-B14F-4D97-AF65-F5344CB8AC3E}">
        <p14:creationId xmlns:p14="http://schemas.microsoft.com/office/powerpoint/2010/main" val="176323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17</a:t>
            </a:fld>
            <a:endParaRPr lang="en-US" dirty="0"/>
          </a:p>
        </p:txBody>
      </p:sp>
    </p:spTree>
    <p:extLst>
      <p:ext uri="{BB962C8B-B14F-4D97-AF65-F5344CB8AC3E}">
        <p14:creationId xmlns:p14="http://schemas.microsoft.com/office/powerpoint/2010/main" val="411343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18</a:t>
            </a:fld>
            <a:endParaRPr lang="en-US" dirty="0"/>
          </a:p>
        </p:txBody>
      </p:sp>
    </p:spTree>
    <p:extLst>
      <p:ext uri="{BB962C8B-B14F-4D97-AF65-F5344CB8AC3E}">
        <p14:creationId xmlns:p14="http://schemas.microsoft.com/office/powerpoint/2010/main" val="1079208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19</a:t>
            </a:fld>
            <a:endParaRPr lang="en-US" dirty="0"/>
          </a:p>
        </p:txBody>
      </p:sp>
    </p:spTree>
    <p:extLst>
      <p:ext uri="{BB962C8B-B14F-4D97-AF65-F5344CB8AC3E}">
        <p14:creationId xmlns:p14="http://schemas.microsoft.com/office/powerpoint/2010/main" val="40837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a:t>
            </a:fld>
            <a:endParaRPr lang="en-US" dirty="0"/>
          </a:p>
        </p:txBody>
      </p:sp>
    </p:spTree>
    <p:extLst>
      <p:ext uri="{BB962C8B-B14F-4D97-AF65-F5344CB8AC3E}">
        <p14:creationId xmlns:p14="http://schemas.microsoft.com/office/powerpoint/2010/main" val="406099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20</a:t>
            </a:fld>
            <a:endParaRPr lang="en-US" dirty="0"/>
          </a:p>
        </p:txBody>
      </p:sp>
    </p:spTree>
    <p:extLst>
      <p:ext uri="{BB962C8B-B14F-4D97-AF65-F5344CB8AC3E}">
        <p14:creationId xmlns:p14="http://schemas.microsoft.com/office/powerpoint/2010/main" val="3240284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21</a:t>
            </a:fld>
            <a:endParaRPr lang="en-US" dirty="0"/>
          </a:p>
        </p:txBody>
      </p:sp>
    </p:spTree>
    <p:extLst>
      <p:ext uri="{BB962C8B-B14F-4D97-AF65-F5344CB8AC3E}">
        <p14:creationId xmlns:p14="http://schemas.microsoft.com/office/powerpoint/2010/main" val="522729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22</a:t>
            </a:fld>
            <a:endParaRPr lang="en-US" dirty="0"/>
          </a:p>
        </p:txBody>
      </p:sp>
    </p:spTree>
    <p:extLst>
      <p:ext uri="{BB962C8B-B14F-4D97-AF65-F5344CB8AC3E}">
        <p14:creationId xmlns:p14="http://schemas.microsoft.com/office/powerpoint/2010/main" val="3155166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23</a:t>
            </a:fld>
            <a:endParaRPr lang="en-US" dirty="0"/>
          </a:p>
        </p:txBody>
      </p:sp>
    </p:spTree>
    <p:extLst>
      <p:ext uri="{BB962C8B-B14F-4D97-AF65-F5344CB8AC3E}">
        <p14:creationId xmlns:p14="http://schemas.microsoft.com/office/powerpoint/2010/main" val="2433823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24</a:t>
            </a:fld>
            <a:endParaRPr lang="en-US" dirty="0"/>
          </a:p>
        </p:txBody>
      </p:sp>
    </p:spTree>
    <p:extLst>
      <p:ext uri="{BB962C8B-B14F-4D97-AF65-F5344CB8AC3E}">
        <p14:creationId xmlns:p14="http://schemas.microsoft.com/office/powerpoint/2010/main" val="624470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25</a:t>
            </a:fld>
            <a:endParaRPr lang="en-US" dirty="0"/>
          </a:p>
        </p:txBody>
      </p:sp>
    </p:spTree>
    <p:extLst>
      <p:ext uri="{BB962C8B-B14F-4D97-AF65-F5344CB8AC3E}">
        <p14:creationId xmlns:p14="http://schemas.microsoft.com/office/powerpoint/2010/main" val="559999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D9B-0DBA-A63B-F5D2-BBEFD1152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24327-69D6-9C8F-2DCC-7C5183A31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E1214-E9BC-BDB5-7DA9-8472100F3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ECBB4C-A23F-5A0A-9DD0-A66DD3B24019}"/>
              </a:ext>
            </a:extLst>
          </p:cNvPr>
          <p:cNvSpPr>
            <a:spLocks noGrp="1"/>
          </p:cNvSpPr>
          <p:nvPr>
            <p:ph type="sldNum" sz="quarter" idx="10"/>
          </p:nvPr>
        </p:nvSpPr>
        <p:spPr/>
        <p:txBody>
          <a:bodyPr/>
          <a:lstStyle/>
          <a:p>
            <a:fld id="{04D51B62-8834-42C3-A7EA-22E4D3D15804}" type="slidenum">
              <a:rPr lang="en-US" smtClean="0"/>
              <a:pPr/>
              <a:t>26</a:t>
            </a:fld>
            <a:endParaRPr lang="en-US" dirty="0"/>
          </a:p>
        </p:txBody>
      </p:sp>
    </p:spTree>
    <p:extLst>
      <p:ext uri="{BB962C8B-B14F-4D97-AF65-F5344CB8AC3E}">
        <p14:creationId xmlns:p14="http://schemas.microsoft.com/office/powerpoint/2010/main" val="382851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27</a:t>
            </a:fld>
            <a:endParaRPr lang="en-US" dirty="0"/>
          </a:p>
        </p:txBody>
      </p:sp>
    </p:spTree>
    <p:extLst>
      <p:ext uri="{BB962C8B-B14F-4D97-AF65-F5344CB8AC3E}">
        <p14:creationId xmlns:p14="http://schemas.microsoft.com/office/powerpoint/2010/main" val="2784509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9B8FB-2C2C-49FC-6B12-0563B00C8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93F3E-1C80-DD7F-19DE-9E7F6A1C5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F72F9-DEA2-2152-E534-98FB2332D3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E9162-5EBE-2AC5-53A5-8CDA332F042E}"/>
              </a:ext>
            </a:extLst>
          </p:cNvPr>
          <p:cNvSpPr>
            <a:spLocks noGrp="1"/>
          </p:cNvSpPr>
          <p:nvPr>
            <p:ph type="sldNum" sz="quarter" idx="10"/>
          </p:nvPr>
        </p:nvSpPr>
        <p:spPr/>
        <p:txBody>
          <a:bodyPr/>
          <a:lstStyle/>
          <a:p>
            <a:fld id="{04D51B62-8834-42C3-A7EA-22E4D3D15804}" type="slidenum">
              <a:rPr lang="en-US" smtClean="0"/>
              <a:pPr/>
              <a:t>28</a:t>
            </a:fld>
            <a:endParaRPr lang="en-US" dirty="0"/>
          </a:p>
        </p:txBody>
      </p:sp>
    </p:spTree>
    <p:extLst>
      <p:ext uri="{BB962C8B-B14F-4D97-AF65-F5344CB8AC3E}">
        <p14:creationId xmlns:p14="http://schemas.microsoft.com/office/powerpoint/2010/main" val="21445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29</a:t>
            </a:fld>
            <a:endParaRPr lang="en-US" dirty="0"/>
          </a:p>
        </p:txBody>
      </p:sp>
    </p:spTree>
    <p:extLst>
      <p:ext uri="{BB962C8B-B14F-4D97-AF65-F5344CB8AC3E}">
        <p14:creationId xmlns:p14="http://schemas.microsoft.com/office/powerpoint/2010/main" val="204017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9E393-3120-0846-4559-CCE19C202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DF0C3-C922-B6D9-3EE8-B1C4B3757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C7EA0-052A-EE6C-7160-95A348C4BB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1C521-E326-5966-C64F-9FC819EEA3E4}"/>
              </a:ext>
            </a:extLst>
          </p:cNvPr>
          <p:cNvSpPr>
            <a:spLocks noGrp="1"/>
          </p:cNvSpPr>
          <p:nvPr>
            <p:ph type="sldNum" sz="quarter" idx="10"/>
          </p:nvPr>
        </p:nvSpPr>
        <p:spPr/>
        <p:txBody>
          <a:bodyPr/>
          <a:lstStyle/>
          <a:p>
            <a:fld id="{04D51B62-8834-42C3-A7EA-22E4D3D15804}" type="slidenum">
              <a:rPr lang="en-US" smtClean="0"/>
              <a:pPr/>
              <a:t>3</a:t>
            </a:fld>
            <a:endParaRPr lang="en-US" dirty="0"/>
          </a:p>
        </p:txBody>
      </p:sp>
    </p:spTree>
    <p:extLst>
      <p:ext uri="{BB962C8B-B14F-4D97-AF65-F5344CB8AC3E}">
        <p14:creationId xmlns:p14="http://schemas.microsoft.com/office/powerpoint/2010/main" val="16281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30</a:t>
            </a:fld>
            <a:endParaRPr lang="en-US" dirty="0"/>
          </a:p>
        </p:txBody>
      </p:sp>
    </p:spTree>
    <p:extLst>
      <p:ext uri="{BB962C8B-B14F-4D97-AF65-F5344CB8AC3E}">
        <p14:creationId xmlns:p14="http://schemas.microsoft.com/office/powerpoint/2010/main" val="2757899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31</a:t>
            </a:fld>
            <a:endParaRPr lang="en-US" dirty="0"/>
          </a:p>
        </p:txBody>
      </p:sp>
    </p:spTree>
    <p:extLst>
      <p:ext uri="{BB962C8B-B14F-4D97-AF65-F5344CB8AC3E}">
        <p14:creationId xmlns:p14="http://schemas.microsoft.com/office/powerpoint/2010/main" val="1979274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32</a:t>
            </a:fld>
            <a:endParaRPr lang="en-US" dirty="0"/>
          </a:p>
        </p:txBody>
      </p:sp>
    </p:spTree>
    <p:extLst>
      <p:ext uri="{BB962C8B-B14F-4D97-AF65-F5344CB8AC3E}">
        <p14:creationId xmlns:p14="http://schemas.microsoft.com/office/powerpoint/2010/main" val="3106919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C270D-145A-8A54-4DA7-EA068C231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6CBF0-9A30-2C61-4D97-D68119CC2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78825-376B-A6E7-5682-51395AF863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8BEFB8-76AE-B445-26AA-FD5F4BDD28DA}"/>
              </a:ext>
            </a:extLst>
          </p:cNvPr>
          <p:cNvSpPr>
            <a:spLocks noGrp="1"/>
          </p:cNvSpPr>
          <p:nvPr>
            <p:ph type="sldNum" sz="quarter" idx="10"/>
          </p:nvPr>
        </p:nvSpPr>
        <p:spPr/>
        <p:txBody>
          <a:bodyPr/>
          <a:lstStyle/>
          <a:p>
            <a:fld id="{04D51B62-8834-42C3-A7EA-22E4D3D15804}" type="slidenum">
              <a:rPr lang="en-US" smtClean="0"/>
              <a:pPr/>
              <a:t>33</a:t>
            </a:fld>
            <a:endParaRPr lang="en-US" dirty="0"/>
          </a:p>
        </p:txBody>
      </p:sp>
    </p:spTree>
    <p:extLst>
      <p:ext uri="{BB962C8B-B14F-4D97-AF65-F5344CB8AC3E}">
        <p14:creationId xmlns:p14="http://schemas.microsoft.com/office/powerpoint/2010/main" val="3951660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34</a:t>
            </a:fld>
            <a:endParaRPr lang="en-US" dirty="0"/>
          </a:p>
        </p:txBody>
      </p:sp>
    </p:spTree>
    <p:extLst>
      <p:ext uri="{BB962C8B-B14F-4D97-AF65-F5344CB8AC3E}">
        <p14:creationId xmlns:p14="http://schemas.microsoft.com/office/powerpoint/2010/main" val="609245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35</a:t>
            </a:fld>
            <a:endParaRPr lang="en-US" dirty="0"/>
          </a:p>
        </p:txBody>
      </p:sp>
    </p:spTree>
    <p:extLst>
      <p:ext uri="{BB962C8B-B14F-4D97-AF65-F5344CB8AC3E}">
        <p14:creationId xmlns:p14="http://schemas.microsoft.com/office/powerpoint/2010/main" val="2716770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36</a:t>
            </a:fld>
            <a:endParaRPr lang="en-US" dirty="0"/>
          </a:p>
        </p:txBody>
      </p:sp>
    </p:spTree>
    <p:extLst>
      <p:ext uri="{BB962C8B-B14F-4D97-AF65-F5344CB8AC3E}">
        <p14:creationId xmlns:p14="http://schemas.microsoft.com/office/powerpoint/2010/main" val="201880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37</a:t>
            </a:fld>
            <a:endParaRPr lang="en-US" dirty="0"/>
          </a:p>
        </p:txBody>
      </p:sp>
    </p:spTree>
    <p:extLst>
      <p:ext uri="{BB962C8B-B14F-4D97-AF65-F5344CB8AC3E}">
        <p14:creationId xmlns:p14="http://schemas.microsoft.com/office/powerpoint/2010/main" val="4222921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1416D-4BCB-FBF4-895B-B65446DC0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7436B-9965-1F2F-FA00-7232BBE08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EDAA8-F974-884C-2CF8-78223290F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41076-BBCB-EC9A-8B2D-A77AEF4B09ED}"/>
              </a:ext>
            </a:extLst>
          </p:cNvPr>
          <p:cNvSpPr>
            <a:spLocks noGrp="1"/>
          </p:cNvSpPr>
          <p:nvPr>
            <p:ph type="sldNum" sz="quarter" idx="10"/>
          </p:nvPr>
        </p:nvSpPr>
        <p:spPr/>
        <p:txBody>
          <a:bodyPr/>
          <a:lstStyle/>
          <a:p>
            <a:fld id="{04D51B62-8834-42C3-A7EA-22E4D3D15804}" type="slidenum">
              <a:rPr lang="en-US" smtClean="0"/>
              <a:pPr/>
              <a:t>38</a:t>
            </a:fld>
            <a:endParaRPr lang="en-US" dirty="0"/>
          </a:p>
        </p:txBody>
      </p:sp>
    </p:spTree>
    <p:extLst>
      <p:ext uri="{BB962C8B-B14F-4D97-AF65-F5344CB8AC3E}">
        <p14:creationId xmlns:p14="http://schemas.microsoft.com/office/powerpoint/2010/main" val="772653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39</a:t>
            </a:fld>
            <a:endParaRPr lang="en-US" dirty="0"/>
          </a:p>
        </p:txBody>
      </p:sp>
    </p:spTree>
    <p:extLst>
      <p:ext uri="{BB962C8B-B14F-4D97-AF65-F5344CB8AC3E}">
        <p14:creationId xmlns:p14="http://schemas.microsoft.com/office/powerpoint/2010/main" val="399128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1C81-D10D-BF91-ED50-EFEC59E0C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7BAFE-5312-49AA-2929-E678FF353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DF96B-3837-8784-1700-42858A58F0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2BE44F-41E0-20EC-EAFC-5792689AE27C}"/>
              </a:ext>
            </a:extLst>
          </p:cNvPr>
          <p:cNvSpPr>
            <a:spLocks noGrp="1"/>
          </p:cNvSpPr>
          <p:nvPr>
            <p:ph type="sldNum" sz="quarter" idx="10"/>
          </p:nvPr>
        </p:nvSpPr>
        <p:spPr/>
        <p:txBody>
          <a:bodyPr/>
          <a:lstStyle/>
          <a:p>
            <a:fld id="{04D51B62-8834-42C3-A7EA-22E4D3D15804}" type="slidenum">
              <a:rPr lang="en-US" smtClean="0"/>
              <a:pPr/>
              <a:t>4</a:t>
            </a:fld>
            <a:endParaRPr lang="en-US" dirty="0"/>
          </a:p>
        </p:txBody>
      </p:sp>
    </p:spTree>
    <p:extLst>
      <p:ext uri="{BB962C8B-B14F-4D97-AF65-F5344CB8AC3E}">
        <p14:creationId xmlns:p14="http://schemas.microsoft.com/office/powerpoint/2010/main" val="1050534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40</a:t>
            </a:fld>
            <a:endParaRPr lang="en-US" dirty="0"/>
          </a:p>
        </p:txBody>
      </p:sp>
    </p:spTree>
    <p:extLst>
      <p:ext uri="{BB962C8B-B14F-4D97-AF65-F5344CB8AC3E}">
        <p14:creationId xmlns:p14="http://schemas.microsoft.com/office/powerpoint/2010/main" val="2111207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41</a:t>
            </a:fld>
            <a:endParaRPr lang="en-US" dirty="0"/>
          </a:p>
        </p:txBody>
      </p:sp>
    </p:spTree>
    <p:extLst>
      <p:ext uri="{BB962C8B-B14F-4D97-AF65-F5344CB8AC3E}">
        <p14:creationId xmlns:p14="http://schemas.microsoft.com/office/powerpoint/2010/main" val="3678241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42</a:t>
            </a:fld>
            <a:endParaRPr lang="en-US" dirty="0"/>
          </a:p>
        </p:txBody>
      </p:sp>
    </p:spTree>
    <p:extLst>
      <p:ext uri="{BB962C8B-B14F-4D97-AF65-F5344CB8AC3E}">
        <p14:creationId xmlns:p14="http://schemas.microsoft.com/office/powerpoint/2010/main" val="2661244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43</a:t>
            </a:fld>
            <a:endParaRPr lang="en-US" dirty="0"/>
          </a:p>
        </p:txBody>
      </p:sp>
    </p:spTree>
    <p:extLst>
      <p:ext uri="{BB962C8B-B14F-4D97-AF65-F5344CB8AC3E}">
        <p14:creationId xmlns:p14="http://schemas.microsoft.com/office/powerpoint/2010/main" val="96848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5</a:t>
            </a:fld>
            <a:endParaRPr lang="en-US" dirty="0"/>
          </a:p>
        </p:txBody>
      </p:sp>
    </p:spTree>
    <p:extLst>
      <p:ext uri="{BB962C8B-B14F-4D97-AF65-F5344CB8AC3E}">
        <p14:creationId xmlns:p14="http://schemas.microsoft.com/office/powerpoint/2010/main" val="346934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6460-2EC9-453C-9621-46C1ED1E3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D1B28-E7E5-5FD6-E3AC-205C064E3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4383F-A9BC-4693-0AC6-5A6D06EA4A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075509-F9EA-AC57-A1D0-C31CFFB98DB6}"/>
              </a:ext>
            </a:extLst>
          </p:cNvPr>
          <p:cNvSpPr>
            <a:spLocks noGrp="1"/>
          </p:cNvSpPr>
          <p:nvPr>
            <p:ph type="sldNum" sz="quarter" idx="10"/>
          </p:nvPr>
        </p:nvSpPr>
        <p:spPr/>
        <p:txBody>
          <a:bodyPr/>
          <a:lstStyle/>
          <a:p>
            <a:fld id="{04D51B62-8834-42C3-A7EA-22E4D3D15804}" type="slidenum">
              <a:rPr lang="en-US" smtClean="0"/>
              <a:pPr/>
              <a:t>6</a:t>
            </a:fld>
            <a:endParaRPr lang="en-US" dirty="0"/>
          </a:p>
        </p:txBody>
      </p:sp>
    </p:spTree>
    <p:extLst>
      <p:ext uri="{BB962C8B-B14F-4D97-AF65-F5344CB8AC3E}">
        <p14:creationId xmlns:p14="http://schemas.microsoft.com/office/powerpoint/2010/main" val="222341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7A4FD-573A-4C82-04A2-B7FA2528C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55CDD-898D-646D-1ECA-C8F040221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FB5EF-F64A-D42B-CFB5-DBD8202A81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0B861-F11B-AC86-7F81-F57B176F2495}"/>
              </a:ext>
            </a:extLst>
          </p:cNvPr>
          <p:cNvSpPr>
            <a:spLocks noGrp="1"/>
          </p:cNvSpPr>
          <p:nvPr>
            <p:ph type="sldNum" sz="quarter" idx="10"/>
          </p:nvPr>
        </p:nvSpPr>
        <p:spPr/>
        <p:txBody>
          <a:bodyPr/>
          <a:lstStyle/>
          <a:p>
            <a:fld id="{04D51B62-8834-42C3-A7EA-22E4D3D15804}" type="slidenum">
              <a:rPr lang="en-US" smtClean="0"/>
              <a:pPr/>
              <a:t>7</a:t>
            </a:fld>
            <a:endParaRPr lang="en-US" dirty="0"/>
          </a:p>
        </p:txBody>
      </p:sp>
    </p:spTree>
    <p:extLst>
      <p:ext uri="{BB962C8B-B14F-4D97-AF65-F5344CB8AC3E}">
        <p14:creationId xmlns:p14="http://schemas.microsoft.com/office/powerpoint/2010/main" val="378595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A9BF0-BF82-EB68-64A6-29BE4F8EE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2DBEB-FDE9-E2EE-5ACC-C988DFC36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7DD5B-61E7-E118-DD42-2F833EBD01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154464-4818-9B60-DD53-ACBE9EB59AE4}"/>
              </a:ext>
            </a:extLst>
          </p:cNvPr>
          <p:cNvSpPr>
            <a:spLocks noGrp="1"/>
          </p:cNvSpPr>
          <p:nvPr>
            <p:ph type="sldNum" sz="quarter" idx="10"/>
          </p:nvPr>
        </p:nvSpPr>
        <p:spPr/>
        <p:txBody>
          <a:bodyPr/>
          <a:lstStyle/>
          <a:p>
            <a:fld id="{04D51B62-8834-42C3-A7EA-22E4D3D15804}" type="slidenum">
              <a:rPr lang="en-US" smtClean="0"/>
              <a:pPr/>
              <a:t>8</a:t>
            </a:fld>
            <a:endParaRPr lang="en-US" dirty="0"/>
          </a:p>
        </p:txBody>
      </p:sp>
    </p:spTree>
    <p:extLst>
      <p:ext uri="{BB962C8B-B14F-4D97-AF65-F5344CB8AC3E}">
        <p14:creationId xmlns:p14="http://schemas.microsoft.com/office/powerpoint/2010/main" val="23221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51B62-8834-42C3-A7EA-22E4D3D15804}" type="slidenum">
              <a:rPr lang="en-US" smtClean="0"/>
              <a:pPr/>
              <a:t>9</a:t>
            </a:fld>
            <a:endParaRPr lang="en-US" dirty="0"/>
          </a:p>
        </p:txBody>
      </p:sp>
    </p:spTree>
    <p:extLst>
      <p:ext uri="{BB962C8B-B14F-4D97-AF65-F5344CB8AC3E}">
        <p14:creationId xmlns:p14="http://schemas.microsoft.com/office/powerpoint/2010/main" val="289643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2C62619-862D-4CCE-B2D7-3DEA1B789CB2}" type="datetime1">
              <a:rPr lang="en-US" smtClean="0"/>
              <a:pPr/>
              <a:t>1/15/2026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7384EC94-5D05-42B0-BCB4-051F9570A3D9}"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809D39-3722-4CB7-BB82-90914A2423BE}" type="datetime1">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EF4FC2-24E5-4DB6-8F7F-5F3A042FC34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CE6363-144E-442E-8EF3-3DA617C28A60}" type="datetime1">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60A5C-F13B-4664-B2ED-585B446A1CA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555B62-579E-4EA5-8438-64A2BDE7C212}" type="datetime1">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0846EB-81F2-401A-87F8-44855DF1E83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34C5EE3-475C-44B7-9DAD-7AFD38831C96}" type="datetime1">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68A08E6-220D-45E3-B853-05B1FACD52F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4A8E1C-150C-42BA-8170-71356AF99381}" type="datetime1">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82C8D-B386-47C5-80E8-77C8842A63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8921C6-6FF3-4247-8130-786257FDD995}" type="datetime1">
              <a:rPr lang="en-US" smtClean="0"/>
              <a:pPr/>
              <a:t>1/15/2026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31A797-F387-4526-A54B-52493C1DC54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0133761-1154-4742-8391-A2201A4A76B4}" type="datetime1">
              <a:rPr lang="en-US" smtClean="0"/>
              <a:pPr/>
              <a:t>1/15/2026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BF8F1A-CA69-4C03-8A32-0D152644A0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D71C2-205A-442B-93FA-AD91CDF9E230}" type="datetime1">
              <a:rPr lang="en-US" smtClean="0"/>
              <a:pPr/>
              <a:t>1/15/2026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7CCB60-CF7B-42B0-B9AE-D46957DA70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2268EA7-F7A5-465D-9DAB-E051A0BD3B48}" type="datetime1">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1B80CD-BECB-484B-A0D5-BAA05E059FC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B98C77D-16F5-4C56-8453-66FB1B1550A2}" type="datetime1">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C26C6-51B6-4043-A06A-E0059336CFE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05CBEA6-3B3C-42DC-96B5-FBA77E0DC011}" type="datetime1">
              <a:rPr lang="en-US" smtClean="0"/>
              <a:pPr/>
              <a:t>1/15/2026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23192D-8AFC-4491-A68F-641F0D32419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2412" y="381000"/>
            <a:ext cx="8891588" cy="4419600"/>
          </a:xfrm>
        </p:spPr>
        <p:txBody>
          <a:bodyPr>
            <a:noAutofit/>
            <a:scene3d>
              <a:camera prst="orthographicFront"/>
              <a:lightRig rig="soft" dir="t">
                <a:rot lat="0" lon="0" rev="16800000"/>
              </a:lightRig>
            </a:scene3d>
            <a:sp3d extrusionH="57150" prstMaterial="softEdge">
              <a:bevelT w="38100" h="38100"/>
            </a:sp3d>
          </a:bodyPr>
          <a:lstStyle/>
          <a:p>
            <a:br>
              <a:rPr lang="en-US" sz="32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4000" dirty="0">
                <a:ln w="6350">
                  <a:solidFill>
                    <a:srgbClr val="FFFF00"/>
                  </a:solidFill>
                </a:ln>
                <a:solidFill>
                  <a:schemeClr val="bg1"/>
                </a:solidFill>
                <a:effectLst>
                  <a:outerShdw blurRad="38100" dist="38100" dir="2700000" algn="tl">
                    <a:srgbClr val="000000">
                      <a:alpha val="43137"/>
                    </a:srgbClr>
                  </a:outerShdw>
                </a:effectLst>
                <a:latin typeface="Arial" pitchFamily="34" charset="0"/>
                <a:cs typeface="Arial" pitchFamily="34" charset="0"/>
              </a:rPr>
              <a:t>Lunch and Learn:</a:t>
            </a:r>
            <a:br>
              <a:rPr lang="en-US" sz="4000" dirty="0">
                <a:ln w="6350">
                  <a:solidFill>
                    <a:srgbClr val="FFFF00"/>
                  </a:solidFill>
                </a:ln>
                <a:solidFill>
                  <a:schemeClr val="bg1"/>
                </a:solidFill>
                <a:effectLst>
                  <a:outerShdw blurRad="38100" dist="38100" dir="2700000" algn="tl">
                    <a:srgbClr val="000000">
                      <a:alpha val="43137"/>
                    </a:srgbClr>
                  </a:outerShdw>
                </a:effectLst>
                <a:latin typeface="Arial" pitchFamily="34" charset="0"/>
                <a:cs typeface="Arial" pitchFamily="34" charset="0"/>
              </a:rPr>
            </a:br>
            <a:br>
              <a:rPr lang="en-US" sz="16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t>Environmental Review </a:t>
            </a:r>
            <a:b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t>of Commercial Real Estate</a:t>
            </a:r>
            <a:b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br>
            <a:b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t>Community Capital Development Corporation</a:t>
            </a:r>
            <a:b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t>5475 Rings Road</a:t>
            </a:r>
            <a:b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t>Dublin, OH </a:t>
            </a:r>
            <a:br>
              <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br>
            <a:endParaRPr lang="en-US" sz="2800" dirty="0">
              <a:ln w="6350">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3731" name="Rectangle 3"/>
          <p:cNvSpPr>
            <a:spLocks noGrp="1" noChangeArrowheads="1"/>
          </p:cNvSpPr>
          <p:nvPr>
            <p:ph idx="1"/>
          </p:nvPr>
        </p:nvSpPr>
        <p:spPr>
          <a:xfrm>
            <a:off x="833811" y="5334000"/>
            <a:ext cx="7728789" cy="1143000"/>
          </a:xfrm>
        </p:spPr>
        <p:txBody>
          <a:bodyPr>
            <a:noAutofit/>
            <a:scene3d>
              <a:camera prst="orthographicFront"/>
              <a:lightRig rig="threePt" dir="t"/>
            </a:scene3d>
            <a:sp3d extrusionH="57150">
              <a:bevelT w="38100" h="38100"/>
            </a:sp3d>
          </a:bodyPr>
          <a:lstStyle/>
          <a:p>
            <a:pPr marL="0" indent="0" algn="ctr">
              <a:spcBef>
                <a:spcPts val="0"/>
              </a:spcBef>
              <a:buFont typeface="Monotype Sorts" pitchFamily="2" charset="2"/>
              <a:buNone/>
            </a:pPr>
            <a:r>
              <a:rPr lang="en-US" sz="2000" b="1" dirty="0">
                <a:ln>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t>R. Curtis Spence, PE </a:t>
            </a:r>
          </a:p>
          <a:p>
            <a:pPr marL="0" indent="0" algn="ctr">
              <a:spcBef>
                <a:spcPts val="0"/>
              </a:spcBef>
              <a:buFont typeface="Monotype Sorts" pitchFamily="2" charset="2"/>
              <a:buNone/>
            </a:pPr>
            <a:r>
              <a:rPr lang="en-US" sz="2000" b="1" dirty="0">
                <a:ln>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t>Spence Environmental Consulting, Inc.</a:t>
            </a:r>
          </a:p>
          <a:p>
            <a:pPr marL="0" indent="0" algn="ctr">
              <a:spcBef>
                <a:spcPts val="0"/>
              </a:spcBef>
              <a:buFont typeface="Monotype Sorts" pitchFamily="2" charset="2"/>
              <a:buNone/>
            </a:pPr>
            <a:r>
              <a:rPr lang="en-US" sz="2000" b="1" dirty="0">
                <a:ln>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rPr>
              <a:t>January 20, 2026</a:t>
            </a:r>
          </a:p>
          <a:p>
            <a:pPr marL="0" indent="0" algn="ctr">
              <a:spcBef>
                <a:spcPts val="0"/>
              </a:spcBef>
              <a:buFont typeface="Monotype Sorts" pitchFamily="2" charset="2"/>
              <a:buNone/>
            </a:pPr>
            <a:endParaRPr lang="en-US" sz="2400" b="1" dirty="0">
              <a:ln>
                <a:solidFill>
                  <a:srgbClr val="FFFF00"/>
                </a:solid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55B88-C244-E81C-8570-8F55EA981756}"/>
            </a:ext>
          </a:extLst>
        </p:cNvPr>
        <p:cNvGrpSpPr/>
        <p:nvPr/>
      </p:nvGrpSpPr>
      <p:grpSpPr>
        <a:xfrm>
          <a:off x="0" y="0"/>
          <a:ext cx="0" cy="0"/>
          <a:chOff x="0" y="0"/>
          <a:chExt cx="0" cy="0"/>
        </a:xfrm>
      </p:grpSpPr>
      <p:sp>
        <p:nvSpPr>
          <p:cNvPr id="613378" name="Rectangle 2">
            <a:extLst>
              <a:ext uri="{FF2B5EF4-FFF2-40B4-BE49-F238E27FC236}">
                <a16:creationId xmlns:a16="http://schemas.microsoft.com/office/drawing/2014/main" id="{A0A6A53A-5E1E-E5DF-B69E-40365333CD3C}"/>
              </a:ext>
            </a:extLst>
          </p:cNvPr>
          <p:cNvSpPr>
            <a:spLocks noGrp="1" noChangeArrowheads="1"/>
          </p:cNvSpPr>
          <p:nvPr>
            <p:ph type="title"/>
          </p:nvPr>
        </p:nvSpPr>
        <p:spPr>
          <a:xfrm>
            <a:off x="10212" y="304800"/>
            <a:ext cx="9144000" cy="838200"/>
          </a:xfrm>
        </p:spPr>
        <p:txBody>
          <a:bodyPr>
            <a:normAutofit/>
            <a:scene3d>
              <a:camera prst="orthographicFront"/>
              <a:lightRig rig="soft" dir="t">
                <a:rot lat="0" lon="0" rev="16800000"/>
              </a:lightRig>
            </a:scene3d>
            <a:sp3d extrusionH="57150" prstMaterial="softEdge">
              <a:bevelT w="38100" h="38100"/>
            </a:sp3d>
          </a:bodyPr>
          <a:lstStyle/>
          <a:p>
            <a:r>
              <a:rPr lang="en-US" sz="3600" dirty="0">
                <a:solidFill>
                  <a:srgbClr val="FFFF00"/>
                </a:solidFill>
                <a:effectLst>
                  <a:outerShdw blurRad="38100" dist="38100" dir="2700000" algn="tl">
                    <a:srgbClr val="000000">
                      <a:alpha val="43137"/>
                    </a:srgbClr>
                  </a:outerShdw>
                </a:effectLst>
                <a:latin typeface="Arial" charset="0"/>
              </a:rPr>
              <a:t>Evaluating Environmental Risk</a:t>
            </a:r>
            <a:endParaRPr lang="en-US" dirty="0">
              <a:solidFill>
                <a:srgbClr val="FFFF00"/>
              </a:solidFill>
              <a:effectLst>
                <a:outerShdw blurRad="38100" dist="38100" dir="2700000" algn="tl">
                  <a:srgbClr val="000000">
                    <a:alpha val="43137"/>
                  </a:srgbClr>
                </a:outerShdw>
              </a:effectLst>
            </a:endParaRPr>
          </a:p>
        </p:txBody>
      </p:sp>
      <p:sp>
        <p:nvSpPr>
          <p:cNvPr id="613379" name="Rectangle 3">
            <a:extLst>
              <a:ext uri="{FF2B5EF4-FFF2-40B4-BE49-F238E27FC236}">
                <a16:creationId xmlns:a16="http://schemas.microsoft.com/office/drawing/2014/main" id="{DADEA661-D827-B087-60E5-79EDE5684D6D}"/>
              </a:ext>
            </a:extLst>
          </p:cNvPr>
          <p:cNvSpPr>
            <a:spLocks noGrp="1" noChangeArrowheads="1"/>
          </p:cNvSpPr>
          <p:nvPr>
            <p:ph idx="1"/>
          </p:nvPr>
        </p:nvSpPr>
        <p:spPr>
          <a:xfrm>
            <a:off x="609600" y="1219200"/>
            <a:ext cx="7848600" cy="5334000"/>
          </a:xfrm>
        </p:spPr>
        <p:txBody>
          <a:bodyPr>
            <a:noAutofit/>
          </a:bodyPr>
          <a:lstStyle/>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Interviews:</a:t>
            </a:r>
          </a:p>
          <a:p>
            <a:pPr marL="662940" lvl="1" indent="-342900">
              <a:spcBef>
                <a:spcPts val="0"/>
              </a:spcBef>
              <a:buSzPct val="75000"/>
              <a:buFont typeface="Wingdings" panose="05000000000000000000" pitchFamily="2" charset="2"/>
              <a:buChar char="§"/>
              <a:tabLst>
                <a:tab pos="594360" algn="l"/>
              </a:tabLst>
            </a:pPr>
            <a:r>
              <a:rPr lang="en-US" sz="1800" b="1" dirty="0">
                <a:latin typeface="Arial"/>
                <a:ea typeface="Times New Roman"/>
                <a:cs typeface="Times New Roman"/>
              </a:rPr>
              <a:t>Site Owner</a:t>
            </a:r>
          </a:p>
          <a:p>
            <a:pPr marL="662940" lvl="1" indent="-342900">
              <a:spcBef>
                <a:spcPts val="0"/>
              </a:spcBef>
              <a:buSzPct val="75000"/>
              <a:buFont typeface="Wingdings" panose="05000000000000000000" pitchFamily="2" charset="2"/>
              <a:buChar char="§"/>
              <a:tabLst>
                <a:tab pos="594360" algn="l"/>
              </a:tabLst>
            </a:pPr>
            <a:r>
              <a:rPr lang="en-US" sz="1800" b="1" dirty="0">
                <a:latin typeface="Arial"/>
                <a:ea typeface="Times New Roman"/>
                <a:cs typeface="Times New Roman"/>
              </a:rPr>
              <a:t>Site Occupants or Managers</a:t>
            </a:r>
          </a:p>
          <a:p>
            <a:pPr marL="662940" lvl="1" indent="-342900">
              <a:spcBef>
                <a:spcPts val="0"/>
              </a:spcBef>
              <a:buSzPct val="75000"/>
              <a:buFont typeface="Wingdings" panose="05000000000000000000" pitchFamily="2" charset="2"/>
              <a:buChar char="§"/>
              <a:tabLst>
                <a:tab pos="594360" algn="l"/>
              </a:tabLst>
            </a:pPr>
            <a:r>
              <a:rPr lang="en-US" sz="1800" b="1" dirty="0">
                <a:latin typeface="Arial"/>
                <a:ea typeface="Times New Roman"/>
                <a:cs typeface="Times New Roman"/>
              </a:rPr>
              <a:t>Local Government Officials</a:t>
            </a:r>
          </a:p>
          <a:p>
            <a:pPr marL="928116" lvl="2"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Fire Department</a:t>
            </a:r>
          </a:p>
          <a:p>
            <a:pPr marL="928116" lvl="2"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Health Department</a:t>
            </a:r>
          </a:p>
          <a:p>
            <a:pPr marL="928116" lvl="2"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Building Department</a:t>
            </a:r>
          </a:p>
          <a:p>
            <a:pPr marL="928116" lvl="2"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Local Trustees or Zoning Officers</a:t>
            </a:r>
          </a:p>
          <a:p>
            <a:pPr marL="928116" lvl="2" indent="-342900">
              <a:spcBef>
                <a:spcPts val="0"/>
              </a:spcBef>
              <a:buSzPct val="75000"/>
              <a:buFont typeface="Wingdings" panose="05000000000000000000" pitchFamily="2" charset="2"/>
              <a:buChar char="ü"/>
              <a:tabLst>
                <a:tab pos="594360" algn="l"/>
              </a:tabLst>
            </a:pPr>
            <a:endParaRPr lang="en-US" sz="12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Site Features:</a:t>
            </a:r>
          </a:p>
          <a:p>
            <a:pPr marL="662940" lvl="1" indent="-342900">
              <a:spcBef>
                <a:spcPts val="0"/>
              </a:spcBef>
              <a:buSzPct val="75000"/>
              <a:buFont typeface="Wingdings" panose="05000000000000000000" pitchFamily="2" charset="2"/>
              <a:buChar char="§"/>
              <a:tabLst>
                <a:tab pos="594360" algn="l"/>
              </a:tabLst>
            </a:pPr>
            <a:r>
              <a:rPr lang="en-US" sz="1800" b="1" dirty="0">
                <a:latin typeface="Arial"/>
                <a:ea typeface="Times New Roman"/>
                <a:cs typeface="Times New Roman"/>
              </a:rPr>
              <a:t>Topography</a:t>
            </a:r>
          </a:p>
          <a:p>
            <a:pPr marL="662940" lvl="1" indent="-342900">
              <a:spcBef>
                <a:spcPts val="0"/>
              </a:spcBef>
              <a:buSzPct val="75000"/>
              <a:buFont typeface="Wingdings" panose="05000000000000000000" pitchFamily="2" charset="2"/>
              <a:buChar char="§"/>
              <a:tabLst>
                <a:tab pos="594360" algn="l"/>
              </a:tabLst>
            </a:pPr>
            <a:r>
              <a:rPr lang="en-US" sz="1800" b="1" dirty="0">
                <a:latin typeface="Arial"/>
                <a:ea typeface="Times New Roman"/>
                <a:cs typeface="Times New Roman"/>
              </a:rPr>
              <a:t>Geology and Hydrogeology</a:t>
            </a:r>
          </a:p>
          <a:p>
            <a:pPr marL="662940" lvl="1" indent="-342900">
              <a:spcBef>
                <a:spcPts val="0"/>
              </a:spcBef>
              <a:buSzPct val="75000"/>
              <a:buFont typeface="Wingdings" panose="05000000000000000000" pitchFamily="2" charset="2"/>
              <a:buChar char="§"/>
              <a:tabLst>
                <a:tab pos="594360" algn="l"/>
              </a:tabLst>
            </a:pPr>
            <a:endParaRPr lang="en-US" sz="12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Site Inspection:</a:t>
            </a:r>
          </a:p>
          <a:p>
            <a:pPr marL="662940" lvl="1" indent="-342900">
              <a:spcBef>
                <a:spcPts val="0"/>
              </a:spcBef>
              <a:buSzPct val="75000"/>
              <a:tabLst>
                <a:tab pos="594360" algn="l"/>
              </a:tabLst>
            </a:pPr>
            <a:r>
              <a:rPr lang="en-US" sz="1800" b="1" dirty="0">
                <a:latin typeface="Arial"/>
                <a:ea typeface="Times New Roman"/>
                <a:cs typeface="Times New Roman"/>
              </a:rPr>
              <a:t>Current Site Usage and Development</a:t>
            </a:r>
          </a:p>
          <a:p>
            <a:pPr marL="662940" lvl="1" indent="-342900">
              <a:spcBef>
                <a:spcPts val="0"/>
              </a:spcBef>
              <a:buSzPct val="75000"/>
              <a:tabLst>
                <a:tab pos="594360" algn="l"/>
              </a:tabLst>
            </a:pPr>
            <a:r>
              <a:rPr lang="en-US" sz="1800" b="1" dirty="0">
                <a:latin typeface="Arial"/>
                <a:ea typeface="Times New Roman"/>
                <a:cs typeface="Times New Roman"/>
              </a:rPr>
              <a:t>Use of Hazardous Substances and Petroleum Products</a:t>
            </a:r>
          </a:p>
          <a:p>
            <a:pPr marL="662940" lvl="1" indent="-342900">
              <a:spcBef>
                <a:spcPts val="0"/>
              </a:spcBef>
              <a:buSzPct val="75000"/>
              <a:tabLst>
                <a:tab pos="594360" algn="l"/>
              </a:tabLst>
            </a:pPr>
            <a:r>
              <a:rPr lang="en-US" sz="1800" b="1" dirty="0">
                <a:latin typeface="Arial"/>
                <a:ea typeface="Times New Roman"/>
                <a:cs typeface="Times New Roman"/>
              </a:rPr>
              <a:t>Visible Evidence of Historical Usage</a:t>
            </a:r>
          </a:p>
          <a:p>
            <a:pPr marL="662940" lvl="1" indent="-342900">
              <a:spcBef>
                <a:spcPts val="0"/>
              </a:spcBef>
              <a:buSzPct val="75000"/>
              <a:tabLst>
                <a:tab pos="594360" algn="l"/>
              </a:tabLst>
            </a:pPr>
            <a:r>
              <a:rPr lang="en-US" sz="1800" b="1" dirty="0">
                <a:latin typeface="Arial"/>
                <a:ea typeface="Times New Roman"/>
                <a:cs typeface="Times New Roman"/>
              </a:rPr>
              <a:t>Housekeeping and Engineering Controls</a:t>
            </a:r>
          </a:p>
          <a:p>
            <a:pPr marL="662940" lvl="1" indent="-342900">
              <a:spcBef>
                <a:spcPts val="0"/>
              </a:spcBef>
              <a:buSzPct val="75000"/>
              <a:tabLst>
                <a:tab pos="594360" algn="l"/>
              </a:tabLst>
            </a:pPr>
            <a:r>
              <a:rPr lang="en-US" sz="1800" b="1" dirty="0">
                <a:latin typeface="Arial"/>
                <a:ea typeface="Times New Roman"/>
                <a:cs typeface="Times New Roman"/>
              </a:rPr>
              <a:t>Adjacent/Nearby Site Usage</a:t>
            </a:r>
            <a:endParaRPr lang="en-US" sz="1800" b="1" dirty="0">
              <a:effectLst/>
              <a:latin typeface="Arial"/>
              <a:ea typeface="Times New Roman"/>
              <a:cs typeface="Times New Roman"/>
            </a:endParaRPr>
          </a:p>
        </p:txBody>
      </p:sp>
    </p:spTree>
    <p:extLst>
      <p:ext uri="{BB962C8B-B14F-4D97-AF65-F5344CB8AC3E}">
        <p14:creationId xmlns:p14="http://schemas.microsoft.com/office/powerpoint/2010/main" val="427975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9144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Phase I Environmental Site Assessment</a:t>
            </a:r>
            <a:br>
              <a:rPr lang="fr-FR" sz="3600" dirty="0">
                <a:solidFill>
                  <a:srgbClr val="FFFF00"/>
                </a:solidFill>
                <a:effectLst>
                  <a:outerShdw blurRad="38100" dist="38100" dir="2700000" algn="tl">
                    <a:srgbClr val="000000">
                      <a:alpha val="43137"/>
                    </a:srgbClr>
                  </a:outerShdw>
                </a:effectLst>
                <a:latin typeface="Arial" charset="0"/>
              </a:rPr>
            </a:br>
            <a:r>
              <a:rPr lang="fr-FR" sz="3600" dirty="0">
                <a:solidFill>
                  <a:srgbClr val="FFFF00"/>
                </a:solidFill>
                <a:effectLst>
                  <a:outerShdw blurRad="38100" dist="38100" dir="2700000" algn="tl">
                    <a:srgbClr val="000000">
                      <a:alpha val="43137"/>
                    </a:srgbClr>
                  </a:outerShdw>
                </a:effectLst>
                <a:latin typeface="Arial" charset="0"/>
              </a:rPr>
              <a:t>(ASTM E1527-23)</a:t>
            </a:r>
          </a:p>
        </p:txBody>
      </p:sp>
      <p:sp>
        <p:nvSpPr>
          <p:cNvPr id="613379" name="Rectangle 3"/>
          <p:cNvSpPr>
            <a:spLocks noGrp="1" noChangeArrowheads="1"/>
          </p:cNvSpPr>
          <p:nvPr>
            <p:ph idx="1"/>
          </p:nvPr>
        </p:nvSpPr>
        <p:spPr>
          <a:xfrm>
            <a:off x="685800" y="1600200"/>
            <a:ext cx="7772400" cy="4953000"/>
          </a:xfrm>
        </p:spPr>
        <p:txBody>
          <a:bodyPr>
            <a:noAutofit/>
          </a:bodyPr>
          <a:lstStyle/>
          <a:p>
            <a:pPr eaLnBrk="0" fontAlgn="base" hangingPunct="0">
              <a:spcAft>
                <a:spcPct val="0"/>
              </a:spcAft>
              <a:buSzPct val="75000"/>
              <a:buFont typeface="Wingdings" pitchFamily="2" charset="2"/>
              <a:buChar char="Ø"/>
            </a:pPr>
            <a:r>
              <a:rPr lang="en-US" sz="1800" b="1" kern="0" dirty="0">
                <a:solidFill>
                  <a:srgbClr val="FFFFFF"/>
                </a:solidFill>
                <a:latin typeface="Arial"/>
              </a:rPr>
              <a:t>Environmental Database</a:t>
            </a:r>
          </a:p>
          <a:p>
            <a:pPr eaLnBrk="0" fontAlgn="base" hangingPunct="0">
              <a:spcAft>
                <a:spcPct val="0"/>
              </a:spcAft>
              <a:buSzPct val="75000"/>
              <a:buFont typeface="Wingdings" pitchFamily="2" charset="2"/>
              <a:buChar char="Ø"/>
            </a:pPr>
            <a:r>
              <a:rPr lang="en-US" sz="1800" b="1" kern="0" dirty="0">
                <a:solidFill>
                  <a:srgbClr val="FFFFFF"/>
                </a:solidFill>
                <a:latin typeface="Arial"/>
              </a:rPr>
              <a:t>Historical Records</a:t>
            </a:r>
          </a:p>
          <a:p>
            <a:pPr eaLnBrk="0" fontAlgn="base" hangingPunct="0">
              <a:spcAft>
                <a:spcPct val="0"/>
              </a:spcAft>
              <a:buSzPct val="75000"/>
              <a:buFont typeface="Wingdings" pitchFamily="2" charset="2"/>
              <a:buChar char="Ø"/>
            </a:pPr>
            <a:r>
              <a:rPr lang="en-US" sz="1800" b="1" kern="0" dirty="0">
                <a:solidFill>
                  <a:srgbClr val="FFFFFF"/>
                </a:solidFill>
                <a:latin typeface="Arial"/>
              </a:rPr>
              <a:t>Interviews of Past and Present Owners and Occupants via Questionnaires</a:t>
            </a:r>
          </a:p>
          <a:p>
            <a:pPr eaLnBrk="0" fontAlgn="base" hangingPunct="0">
              <a:spcAft>
                <a:spcPct val="0"/>
              </a:spcAft>
              <a:buSzPct val="75000"/>
              <a:buFont typeface="Wingdings" pitchFamily="2" charset="2"/>
              <a:buChar char="Ø"/>
            </a:pPr>
            <a:r>
              <a:rPr lang="en-US" sz="1800" b="1" kern="0" dirty="0">
                <a:solidFill>
                  <a:srgbClr val="FFFFFF"/>
                </a:solidFill>
                <a:latin typeface="Arial"/>
              </a:rPr>
              <a:t>Interview/Questionnaire of Report User for Prior Site Knowledge, Environmental Liens, Use Limitations, Environmental Impact on Sale Price</a:t>
            </a:r>
          </a:p>
          <a:p>
            <a:pPr eaLnBrk="0" fontAlgn="base" hangingPunct="0">
              <a:spcAft>
                <a:spcPct val="0"/>
              </a:spcAft>
              <a:buSzPct val="75000"/>
              <a:buFont typeface="Wingdings" pitchFamily="2" charset="2"/>
              <a:buChar char="Ø"/>
            </a:pPr>
            <a:r>
              <a:rPr lang="en-US" sz="1800" b="1" kern="0" dirty="0">
                <a:solidFill>
                  <a:srgbClr val="FFFFFF"/>
                </a:solidFill>
                <a:latin typeface="Arial"/>
              </a:rPr>
              <a:t>Interviews of Local Public Officials</a:t>
            </a:r>
          </a:p>
          <a:p>
            <a:pPr eaLnBrk="0" fontAlgn="base" hangingPunct="0">
              <a:spcAft>
                <a:spcPct val="0"/>
              </a:spcAft>
              <a:buSzPct val="75000"/>
              <a:buFont typeface="Wingdings" pitchFamily="2" charset="2"/>
              <a:buChar char="Ø"/>
            </a:pPr>
            <a:r>
              <a:rPr lang="en-US" sz="1800" b="1" kern="0" dirty="0">
                <a:solidFill>
                  <a:srgbClr val="FFFFFF"/>
                </a:solidFill>
                <a:latin typeface="Arial"/>
              </a:rPr>
              <a:t>Visual Inspection of Subject Site and Adjoining Properties (Photo Documentation)</a:t>
            </a:r>
          </a:p>
          <a:p>
            <a:pPr eaLnBrk="0" fontAlgn="base" hangingPunct="0">
              <a:spcAft>
                <a:spcPct val="0"/>
              </a:spcAft>
              <a:buSzPct val="75000"/>
              <a:buFont typeface="Wingdings" pitchFamily="2" charset="2"/>
              <a:buChar char="Ø"/>
            </a:pPr>
            <a:r>
              <a:rPr lang="en-US" sz="1800" b="1" kern="0" dirty="0">
                <a:solidFill>
                  <a:srgbClr val="FFFFFF"/>
                </a:solidFill>
                <a:latin typeface="Arial"/>
              </a:rPr>
              <a:t>Detailed Report of Collected Data and Identification of RECs, CRECs, HRECs, and BERs.  </a:t>
            </a:r>
          </a:p>
          <a:p>
            <a:pPr eaLnBrk="0" fontAlgn="base" hangingPunct="0">
              <a:spcAft>
                <a:spcPct val="0"/>
              </a:spcAft>
              <a:buSzPct val="75000"/>
              <a:buFont typeface="Wingdings" pitchFamily="2" charset="2"/>
              <a:buChar char="Ø"/>
            </a:pPr>
            <a:r>
              <a:rPr lang="en-US" sz="1800" b="1" kern="0" dirty="0">
                <a:solidFill>
                  <a:srgbClr val="FFFFFF"/>
                </a:solidFill>
                <a:latin typeface="Arial"/>
              </a:rPr>
              <a:t>Non-Scope Considerations including Asbestos, Wetlands, Mold, Lead-Based Paint, and Lead in Drinking Water may be added to the Scope of Work.</a:t>
            </a:r>
          </a:p>
        </p:txBody>
      </p:sp>
    </p:spTree>
    <p:extLst>
      <p:ext uri="{BB962C8B-B14F-4D97-AF65-F5344CB8AC3E}">
        <p14:creationId xmlns:p14="http://schemas.microsoft.com/office/powerpoint/2010/main" val="129124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SBA Gasoline Station Loans</a:t>
            </a:r>
          </a:p>
        </p:txBody>
      </p:sp>
      <p:sp>
        <p:nvSpPr>
          <p:cNvPr id="613379" name="Rectangle 3"/>
          <p:cNvSpPr>
            <a:spLocks noGrp="1" noChangeArrowheads="1"/>
          </p:cNvSpPr>
          <p:nvPr>
            <p:ph idx="1"/>
          </p:nvPr>
        </p:nvSpPr>
        <p:spPr>
          <a:xfrm>
            <a:off x="457200" y="1676400"/>
            <a:ext cx="8001000" cy="4876800"/>
          </a:xfrm>
        </p:spPr>
        <p:txBody>
          <a:bodyPr>
            <a:noAutofit/>
          </a:bodyPr>
          <a:lstStyle/>
          <a:p>
            <a:pPr eaLnBrk="0" fontAlgn="base" hangingPunct="0">
              <a:spcAft>
                <a:spcPct val="0"/>
              </a:spcAft>
              <a:buSzPct val="75000"/>
              <a:buFont typeface="Wingdings" pitchFamily="2" charset="2"/>
              <a:buChar char="Ø"/>
            </a:pPr>
            <a:r>
              <a:rPr lang="en-US" sz="2000" b="1" kern="0" dirty="0">
                <a:solidFill>
                  <a:srgbClr val="FFFFFF"/>
                </a:solidFill>
                <a:latin typeface="Arial"/>
              </a:rPr>
              <a:t>Per SBA SOP 50 10 8, Appendix 7, the following work must be completed.</a:t>
            </a:r>
          </a:p>
          <a:p>
            <a:pPr eaLnBrk="0" fontAlgn="base" hangingPunct="0">
              <a:spcAft>
                <a:spcPct val="0"/>
              </a:spcAft>
              <a:buSzPct val="75000"/>
              <a:buFont typeface="Wingdings" pitchFamily="2" charset="2"/>
              <a:buChar char="Ø"/>
            </a:pPr>
            <a:endParaRPr lang="en-US" sz="2000" b="1" kern="0" dirty="0">
              <a:solidFill>
                <a:srgbClr val="FFFFFF"/>
              </a:solidFill>
              <a:latin typeface="Arial"/>
            </a:endParaRPr>
          </a:p>
          <a:p>
            <a:pPr lvl="1" eaLnBrk="0" fontAlgn="base" hangingPunct="0">
              <a:spcAft>
                <a:spcPct val="0"/>
              </a:spcAft>
              <a:buSzPct val="75000"/>
              <a:buFont typeface="Wingdings" panose="05000000000000000000" pitchFamily="2" charset="2"/>
              <a:buChar char="ü"/>
            </a:pPr>
            <a:r>
              <a:rPr lang="en-US" sz="2000" b="1" kern="0" dirty="0">
                <a:solidFill>
                  <a:srgbClr val="FFFFFF"/>
                </a:solidFill>
                <a:latin typeface="Arial"/>
              </a:rPr>
              <a:t>Phase I Environmental Site Assessment</a:t>
            </a:r>
          </a:p>
          <a:p>
            <a:pPr lvl="1" eaLnBrk="0" fontAlgn="base" hangingPunct="0">
              <a:spcAft>
                <a:spcPct val="0"/>
              </a:spcAft>
              <a:buSzPct val="75000"/>
              <a:buFont typeface="Wingdings" panose="05000000000000000000" pitchFamily="2" charset="2"/>
              <a:buChar char="ü"/>
            </a:pPr>
            <a:r>
              <a:rPr lang="en-US" sz="2000" b="1" kern="0" dirty="0">
                <a:solidFill>
                  <a:srgbClr val="FFFFFF"/>
                </a:solidFill>
                <a:latin typeface="Arial"/>
              </a:rPr>
              <a:t>UST Records including BUSTR Registration, PUSTRCB Insurance Certificate, Compliance Inspections and Testing Records</a:t>
            </a:r>
          </a:p>
          <a:p>
            <a:pPr lvl="1" eaLnBrk="0" fontAlgn="base" hangingPunct="0">
              <a:spcAft>
                <a:spcPct val="0"/>
              </a:spcAft>
              <a:buSzPct val="75000"/>
              <a:buFont typeface="Wingdings" panose="05000000000000000000" pitchFamily="2" charset="2"/>
              <a:buChar char="ü"/>
            </a:pPr>
            <a:r>
              <a:rPr lang="en-US" sz="2000" b="1" kern="0" dirty="0">
                <a:solidFill>
                  <a:srgbClr val="FFFFFF"/>
                </a:solidFill>
                <a:latin typeface="Arial"/>
              </a:rPr>
              <a:t>Repair or Replacement of any Failed, Leaking or otherwise Defective Equipment</a:t>
            </a:r>
          </a:p>
          <a:p>
            <a:pPr lvl="1" eaLnBrk="0" fontAlgn="base" hangingPunct="0">
              <a:spcAft>
                <a:spcPct val="0"/>
              </a:spcAft>
              <a:buSzPct val="75000"/>
              <a:buFont typeface="Wingdings" panose="05000000000000000000" pitchFamily="2" charset="2"/>
              <a:buChar char="ü"/>
            </a:pPr>
            <a:r>
              <a:rPr lang="en-US" sz="2000" b="1" kern="0" dirty="0">
                <a:solidFill>
                  <a:srgbClr val="FFFFFF"/>
                </a:solidFill>
                <a:latin typeface="Arial"/>
              </a:rPr>
              <a:t>Phase II Environmental Site Assessment (if required)</a:t>
            </a:r>
          </a:p>
        </p:txBody>
      </p:sp>
    </p:spTree>
    <p:extLst>
      <p:ext uri="{BB962C8B-B14F-4D97-AF65-F5344CB8AC3E}">
        <p14:creationId xmlns:p14="http://schemas.microsoft.com/office/powerpoint/2010/main" val="309230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en-US" sz="3600" dirty="0">
                <a:solidFill>
                  <a:srgbClr val="FFFF00"/>
                </a:solidFill>
                <a:effectLst>
                  <a:outerShdw blurRad="38100" dist="38100" dir="2700000" algn="tl">
                    <a:srgbClr val="000000">
                      <a:alpha val="43137"/>
                    </a:srgbClr>
                  </a:outerShdw>
                </a:effectLst>
                <a:latin typeface="Arial" charset="0"/>
              </a:rPr>
              <a:t>What are the Findings of an Environmental Assessment?</a:t>
            </a:r>
          </a:p>
        </p:txBody>
      </p:sp>
      <p:sp>
        <p:nvSpPr>
          <p:cNvPr id="613379" name="Rectangle 3"/>
          <p:cNvSpPr>
            <a:spLocks noGrp="1" noChangeArrowheads="1"/>
          </p:cNvSpPr>
          <p:nvPr>
            <p:ph idx="1"/>
          </p:nvPr>
        </p:nvSpPr>
        <p:spPr>
          <a:xfrm>
            <a:off x="609600" y="2057400"/>
            <a:ext cx="7848600" cy="4495800"/>
          </a:xfrm>
        </p:spPr>
        <p:txBody>
          <a:bodyPr>
            <a:noAutofit/>
          </a:bodyPr>
          <a:lstStyle/>
          <a:p>
            <a:pPr eaLnBrk="0" fontAlgn="base" hangingPunct="0">
              <a:spcAft>
                <a:spcPct val="0"/>
              </a:spcAft>
              <a:buSzPct val="75000"/>
              <a:buFont typeface="Wingdings" pitchFamily="2" charset="2"/>
              <a:buChar char="Ø"/>
            </a:pPr>
            <a:r>
              <a:rPr lang="en-US" sz="2400" b="1" kern="0" dirty="0">
                <a:solidFill>
                  <a:srgbClr val="FFFFFF"/>
                </a:solidFill>
                <a:latin typeface="Arial"/>
              </a:rPr>
              <a:t>SBA RS/RA: Low, Elevated or High Risk</a:t>
            </a:r>
          </a:p>
          <a:p>
            <a:pPr eaLnBrk="0" fontAlgn="base" hangingPunct="0">
              <a:spcAft>
                <a:spcPct val="0"/>
              </a:spcAft>
              <a:buSzPct val="75000"/>
              <a:buFont typeface="Wingdings" pitchFamily="2" charset="2"/>
              <a:buChar char="Ø"/>
            </a:pPr>
            <a:endParaRPr lang="en-US" sz="2400" b="1" kern="0" dirty="0">
              <a:solidFill>
                <a:srgbClr val="FFFFFF"/>
              </a:solidFill>
              <a:latin typeface="Arial"/>
            </a:endParaRPr>
          </a:p>
          <a:p>
            <a:pPr eaLnBrk="0" fontAlgn="base" hangingPunct="0">
              <a:spcAft>
                <a:spcPct val="0"/>
              </a:spcAft>
              <a:buSzPct val="75000"/>
              <a:buFont typeface="Wingdings" pitchFamily="2" charset="2"/>
              <a:buChar char="Ø"/>
            </a:pPr>
            <a:r>
              <a:rPr lang="en-US" sz="2400" b="1" kern="0" dirty="0">
                <a:solidFill>
                  <a:srgbClr val="FFFFFF"/>
                </a:solidFill>
                <a:latin typeface="Arial"/>
              </a:rPr>
              <a:t>Transaction Screen: Potential Environmental Concerns</a:t>
            </a:r>
          </a:p>
          <a:p>
            <a:pPr eaLnBrk="0" fontAlgn="base" hangingPunct="0">
              <a:spcAft>
                <a:spcPct val="0"/>
              </a:spcAft>
              <a:buSzPct val="75000"/>
              <a:buFont typeface="Wingdings" pitchFamily="2" charset="2"/>
              <a:buChar char="Ø"/>
            </a:pPr>
            <a:endParaRPr lang="en-US" sz="2400" b="1" kern="0" dirty="0">
              <a:solidFill>
                <a:srgbClr val="FFFFFF"/>
              </a:solidFill>
              <a:latin typeface="Arial"/>
            </a:endParaRPr>
          </a:p>
          <a:p>
            <a:pPr eaLnBrk="0" fontAlgn="base" hangingPunct="0">
              <a:spcAft>
                <a:spcPct val="0"/>
              </a:spcAft>
              <a:buSzPct val="75000"/>
              <a:buFont typeface="Wingdings" pitchFamily="2" charset="2"/>
              <a:buChar char="Ø"/>
            </a:pPr>
            <a:r>
              <a:rPr lang="en-US" sz="2400" b="1" kern="0" dirty="0">
                <a:solidFill>
                  <a:srgbClr val="FFFFFF"/>
                </a:solidFill>
                <a:latin typeface="Arial"/>
              </a:rPr>
              <a:t>Phase I ESA: REC, CREC, HREC, BER</a:t>
            </a:r>
          </a:p>
        </p:txBody>
      </p:sp>
    </p:spTree>
    <p:extLst>
      <p:ext uri="{BB962C8B-B14F-4D97-AF65-F5344CB8AC3E}">
        <p14:creationId xmlns:p14="http://schemas.microsoft.com/office/powerpoint/2010/main" val="3339332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Recognized Environmental Condition (REC)</a:t>
            </a:r>
          </a:p>
        </p:txBody>
      </p:sp>
      <p:sp>
        <p:nvSpPr>
          <p:cNvPr id="613379" name="Rectangle 3"/>
          <p:cNvSpPr>
            <a:spLocks noGrp="1" noChangeArrowheads="1"/>
          </p:cNvSpPr>
          <p:nvPr>
            <p:ph idx="1"/>
          </p:nvPr>
        </p:nvSpPr>
        <p:spPr>
          <a:xfrm>
            <a:off x="381000" y="1676400"/>
            <a:ext cx="8077200" cy="4876800"/>
          </a:xfrm>
        </p:spPr>
        <p:txBody>
          <a:bodyPr>
            <a:noAutofit/>
          </a:bodyPr>
          <a:lstStyle/>
          <a:p>
            <a:pPr eaLnBrk="0" fontAlgn="base" hangingPunct="0">
              <a:spcAft>
                <a:spcPct val="0"/>
              </a:spcAft>
              <a:buSzPct val="75000"/>
              <a:buFont typeface="Wingdings" pitchFamily="2" charset="2"/>
              <a:buChar char="Ø"/>
            </a:pPr>
            <a:r>
              <a:rPr lang="en-US" sz="1800" b="1" kern="0" dirty="0">
                <a:solidFill>
                  <a:srgbClr val="FFFFFF"/>
                </a:solidFill>
                <a:latin typeface="Arial"/>
              </a:rPr>
              <a:t>A Recognized Environmental Condition (REC) is:</a:t>
            </a:r>
          </a:p>
          <a:p>
            <a:pPr eaLnBrk="0" fontAlgn="base" hangingPunct="0">
              <a:spcAft>
                <a:spcPct val="0"/>
              </a:spcAft>
              <a:buSzPct val="75000"/>
              <a:buFont typeface="Wingdings" pitchFamily="2" charset="2"/>
              <a:buChar char="Ø"/>
            </a:pPr>
            <a:endParaRPr lang="en-US" sz="1200" b="1" kern="0" dirty="0">
              <a:solidFill>
                <a:srgbClr val="FFFFFF"/>
              </a:solidFill>
              <a:latin typeface="Arial"/>
            </a:endParaRPr>
          </a:p>
          <a:p>
            <a:pPr marL="914400" lvl="1" indent="-457200" eaLnBrk="0" fontAlgn="base" hangingPunct="0">
              <a:spcAft>
                <a:spcPct val="0"/>
              </a:spcAft>
              <a:buSzPct val="75000"/>
              <a:buFont typeface="+mj-lt"/>
              <a:buAutoNum type="arabicPeriod"/>
            </a:pPr>
            <a:r>
              <a:rPr lang="en-US" sz="1800" b="1" kern="0" dirty="0">
                <a:solidFill>
                  <a:srgbClr val="FFFFFF"/>
                </a:solidFill>
                <a:latin typeface="Arial"/>
              </a:rPr>
              <a:t>The presence of hazardous substances or petroleum products in, on, or at the subject property due to a release to the environment; </a:t>
            </a:r>
          </a:p>
          <a:p>
            <a:pPr marL="914400" lvl="1" indent="-457200" eaLnBrk="0" fontAlgn="base" hangingPunct="0">
              <a:spcAft>
                <a:spcPct val="0"/>
              </a:spcAft>
              <a:buSzPct val="75000"/>
              <a:buFont typeface="+mj-lt"/>
              <a:buAutoNum type="arabicPeriod"/>
            </a:pPr>
            <a:endParaRPr lang="en-US" sz="1200" b="1" kern="0" dirty="0">
              <a:solidFill>
                <a:srgbClr val="FFFFFF"/>
              </a:solidFill>
              <a:latin typeface="Arial"/>
            </a:endParaRPr>
          </a:p>
          <a:p>
            <a:pPr marL="914400" lvl="1" indent="-457200" eaLnBrk="0" fontAlgn="base" hangingPunct="0">
              <a:spcAft>
                <a:spcPct val="0"/>
              </a:spcAft>
              <a:buSzPct val="75000"/>
              <a:buFont typeface="+mj-lt"/>
              <a:buAutoNum type="arabicPeriod"/>
            </a:pPr>
            <a:r>
              <a:rPr lang="en-US" sz="1800" b="1" kern="0" dirty="0">
                <a:solidFill>
                  <a:srgbClr val="FFFFFF"/>
                </a:solidFill>
                <a:latin typeface="Arial"/>
              </a:rPr>
              <a:t>The likely presence of hazardous substances or petroleum products in, on, or at the subject property due to a release or likely release to the environment; or</a:t>
            </a:r>
          </a:p>
          <a:p>
            <a:pPr marL="914400" lvl="1" indent="-457200" eaLnBrk="0" fontAlgn="base" hangingPunct="0">
              <a:spcAft>
                <a:spcPct val="0"/>
              </a:spcAft>
              <a:buSzPct val="75000"/>
              <a:buFont typeface="+mj-lt"/>
              <a:buAutoNum type="arabicPeriod"/>
            </a:pPr>
            <a:endParaRPr lang="en-US" sz="1200" b="1" kern="0" dirty="0">
              <a:solidFill>
                <a:srgbClr val="FFFFFF"/>
              </a:solidFill>
              <a:latin typeface="Arial"/>
            </a:endParaRPr>
          </a:p>
          <a:p>
            <a:pPr marL="914400" lvl="1" indent="-457200" eaLnBrk="0" fontAlgn="base" hangingPunct="0">
              <a:spcAft>
                <a:spcPct val="0"/>
              </a:spcAft>
              <a:buSzPct val="75000"/>
              <a:buFont typeface="+mj-lt"/>
              <a:buAutoNum type="arabicPeriod"/>
            </a:pPr>
            <a:r>
              <a:rPr lang="en-US" sz="1800" b="1" kern="0" dirty="0">
                <a:solidFill>
                  <a:srgbClr val="FFFFFF"/>
                </a:solidFill>
                <a:latin typeface="Arial"/>
              </a:rPr>
              <a:t>The presence of hazardous substances or petroleum products in, on, or at the subject property under conditions that pose a material threat of a future release to the environment.</a:t>
            </a:r>
          </a:p>
          <a:p>
            <a:pPr eaLnBrk="0" fontAlgn="base" hangingPunct="0">
              <a:spcAft>
                <a:spcPct val="0"/>
              </a:spcAft>
              <a:buSzPct val="75000"/>
              <a:buFont typeface="Wingdings" pitchFamily="2" charset="2"/>
              <a:buChar char="Ø"/>
            </a:pPr>
            <a:endParaRPr lang="en-US" sz="2000" b="1" kern="0" dirty="0">
              <a:solidFill>
                <a:srgbClr val="FFFFFF"/>
              </a:solidFill>
              <a:latin typeface="Arial"/>
            </a:endParaRPr>
          </a:p>
          <a:p>
            <a:pPr eaLnBrk="0" fontAlgn="base" hangingPunct="0">
              <a:spcAft>
                <a:spcPct val="0"/>
              </a:spcAft>
              <a:buSzPct val="75000"/>
              <a:buFont typeface="Wingdings" pitchFamily="2" charset="2"/>
              <a:buChar char="Ø"/>
            </a:pPr>
            <a:r>
              <a:rPr lang="en-US" sz="2000" b="1" kern="0" dirty="0">
                <a:solidFill>
                  <a:srgbClr val="FFFFFF"/>
                </a:solidFill>
                <a:latin typeface="Arial"/>
              </a:rPr>
              <a:t>. </a:t>
            </a:r>
          </a:p>
          <a:p>
            <a:pPr eaLnBrk="0" fontAlgn="base" hangingPunct="0">
              <a:spcAft>
                <a:spcPct val="0"/>
              </a:spcAft>
              <a:buSzPct val="75000"/>
              <a:buFont typeface="Wingdings" pitchFamily="2" charset="2"/>
              <a:buChar char="Ø"/>
            </a:pPr>
            <a:endParaRPr lang="en-US" sz="1600" b="1" kern="0" dirty="0">
              <a:solidFill>
                <a:srgbClr val="FFFFFF"/>
              </a:solidFill>
              <a:latin typeface="Arial"/>
            </a:endParaRPr>
          </a:p>
        </p:txBody>
      </p:sp>
    </p:spTree>
    <p:extLst>
      <p:ext uri="{BB962C8B-B14F-4D97-AF65-F5344CB8AC3E}">
        <p14:creationId xmlns:p14="http://schemas.microsoft.com/office/powerpoint/2010/main" val="316723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Recognized Environmental Condition (REC)</a:t>
            </a:r>
          </a:p>
        </p:txBody>
      </p:sp>
      <p:sp>
        <p:nvSpPr>
          <p:cNvPr id="613379" name="Rectangle 3"/>
          <p:cNvSpPr>
            <a:spLocks noGrp="1" noChangeArrowheads="1"/>
          </p:cNvSpPr>
          <p:nvPr>
            <p:ph idx="1"/>
          </p:nvPr>
        </p:nvSpPr>
        <p:spPr>
          <a:xfrm>
            <a:off x="609600" y="1676400"/>
            <a:ext cx="7848600" cy="4876800"/>
          </a:xfrm>
        </p:spPr>
        <p:txBody>
          <a:bodyPr>
            <a:noAutofit/>
          </a:bodyPr>
          <a:lstStyle/>
          <a:p>
            <a:pPr eaLnBrk="0" fontAlgn="base" hangingPunct="0">
              <a:spcAft>
                <a:spcPct val="0"/>
              </a:spcAft>
              <a:buSzPct val="75000"/>
              <a:buFont typeface="Wingdings" pitchFamily="2" charset="2"/>
              <a:buChar char="Ø"/>
            </a:pPr>
            <a:r>
              <a:rPr lang="en-US" sz="2000" b="1" kern="0" dirty="0">
                <a:solidFill>
                  <a:srgbClr val="FFFFFF"/>
                </a:solidFill>
                <a:latin typeface="Arial"/>
              </a:rPr>
              <a:t>Potential RECs: </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Use or Storage of Hazardous Materials or Petroleum Products  </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Underground and Aboveground Storage Tanks</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Dry Cleaning</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Underground Hydraulic Lifts</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Manufacturing Facilities</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Wood Finishing</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Metal Plating</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Chemical Manufacturing and Distribution</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Known Spills</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Hazardous Waste Generators</a:t>
            </a:r>
          </a:p>
          <a:p>
            <a:pPr lvl="1" eaLnBrk="0" fontAlgn="base" hangingPunct="0">
              <a:spcAft>
                <a:spcPct val="0"/>
              </a:spcAft>
              <a:buSzPct val="75000"/>
              <a:buFont typeface="Wingdings" panose="05000000000000000000" pitchFamily="2" charset="2"/>
              <a:buChar char="ü"/>
            </a:pPr>
            <a:r>
              <a:rPr lang="en-US" sz="1800" b="1" kern="0" dirty="0">
                <a:solidFill>
                  <a:srgbClr val="FFFFFF"/>
                </a:solidFill>
                <a:latin typeface="Arial"/>
              </a:rPr>
              <a:t>Solid Waste Disposal</a:t>
            </a:r>
          </a:p>
        </p:txBody>
      </p:sp>
    </p:spTree>
    <p:extLst>
      <p:ext uri="{BB962C8B-B14F-4D97-AF65-F5344CB8AC3E}">
        <p14:creationId xmlns:p14="http://schemas.microsoft.com/office/powerpoint/2010/main" val="275371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Controlled Recognized Environmental Condition (CREC)</a:t>
            </a:r>
          </a:p>
        </p:txBody>
      </p:sp>
      <p:sp>
        <p:nvSpPr>
          <p:cNvPr id="613379" name="Rectangle 3"/>
          <p:cNvSpPr>
            <a:spLocks noGrp="1" noChangeArrowheads="1"/>
          </p:cNvSpPr>
          <p:nvPr>
            <p:ph idx="1"/>
          </p:nvPr>
        </p:nvSpPr>
        <p:spPr>
          <a:xfrm>
            <a:off x="457200" y="1905000"/>
            <a:ext cx="8077200" cy="4648200"/>
          </a:xfrm>
        </p:spPr>
        <p:txBody>
          <a:bodyPr>
            <a:noAutofit/>
          </a:bodyPr>
          <a:lstStyle/>
          <a:p>
            <a:pPr eaLnBrk="0" fontAlgn="base" hangingPunct="0">
              <a:spcAft>
                <a:spcPct val="0"/>
              </a:spcAft>
              <a:buSzPct val="75000"/>
              <a:buFont typeface="Wingdings" pitchFamily="2" charset="2"/>
              <a:buChar char="Ø"/>
            </a:pPr>
            <a:r>
              <a:rPr lang="en-US" sz="1800" b="1" kern="0" dirty="0">
                <a:solidFill>
                  <a:srgbClr val="FFFFFF"/>
                </a:solidFill>
                <a:latin typeface="Arial"/>
              </a:rPr>
              <a:t>A Controlled Recognized Environmental Condition (CREC) is a REC at the subject property that has been addressed to the satisfaction of the applicable regulatory authority or authorities with hazardous substances or petroleum products allowed to remain in place subject to implementation of required controls.  In the case of self-directed actions, documentation that the REC satisfies risk-based criteria established by the applicable regulatory authority or authorities.  </a:t>
            </a:r>
          </a:p>
          <a:p>
            <a:pPr eaLnBrk="0" fontAlgn="base" hangingPunct="0">
              <a:spcAft>
                <a:spcPct val="0"/>
              </a:spcAft>
              <a:buSzPct val="75000"/>
              <a:buFont typeface="Wingdings" pitchFamily="2" charset="2"/>
              <a:buChar char="Ø"/>
            </a:pPr>
            <a:endParaRPr lang="en-US" sz="1200" b="1" kern="0" dirty="0">
              <a:solidFill>
                <a:srgbClr val="FFFFFF"/>
              </a:solidFill>
              <a:latin typeface="Arial"/>
            </a:endParaRPr>
          </a:p>
          <a:p>
            <a:pPr eaLnBrk="0" fontAlgn="base" hangingPunct="0">
              <a:spcAft>
                <a:spcPct val="0"/>
              </a:spcAft>
              <a:buSzPct val="75000"/>
              <a:buFont typeface="Wingdings" pitchFamily="2" charset="2"/>
              <a:buChar char="Ø"/>
            </a:pPr>
            <a:r>
              <a:rPr lang="en-US" sz="1800" b="1" kern="0" dirty="0">
                <a:solidFill>
                  <a:srgbClr val="FFFFFF"/>
                </a:solidFill>
                <a:latin typeface="Arial"/>
              </a:rPr>
              <a:t>A past release that previously qualified as a CREC may no longer constitute a CREC if new conditions or information have been identified such as a change in regulatory criteria, a change of use at the subject property, or a subsequently identified migration pathway that was not previously known or evaluated. </a:t>
            </a:r>
          </a:p>
          <a:p>
            <a:pPr eaLnBrk="0" fontAlgn="base" hangingPunct="0">
              <a:spcAft>
                <a:spcPct val="0"/>
              </a:spcAft>
              <a:buSzPct val="75000"/>
              <a:buFont typeface="Wingdings" pitchFamily="2" charset="2"/>
              <a:buChar char="Ø"/>
            </a:pPr>
            <a:endParaRPr lang="en-US" sz="1600" b="1" kern="0" dirty="0">
              <a:solidFill>
                <a:srgbClr val="FFFFFF"/>
              </a:solidFill>
              <a:latin typeface="Arial"/>
            </a:endParaRPr>
          </a:p>
        </p:txBody>
      </p:sp>
    </p:spTree>
    <p:extLst>
      <p:ext uri="{BB962C8B-B14F-4D97-AF65-F5344CB8AC3E}">
        <p14:creationId xmlns:p14="http://schemas.microsoft.com/office/powerpoint/2010/main" val="275059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Historical Recognized Environmental Condition (HREC)</a:t>
            </a:r>
          </a:p>
        </p:txBody>
      </p:sp>
      <p:sp>
        <p:nvSpPr>
          <p:cNvPr id="613379" name="Rectangle 3"/>
          <p:cNvSpPr>
            <a:spLocks noGrp="1" noChangeArrowheads="1"/>
          </p:cNvSpPr>
          <p:nvPr>
            <p:ph idx="1"/>
          </p:nvPr>
        </p:nvSpPr>
        <p:spPr>
          <a:xfrm>
            <a:off x="495300" y="1905000"/>
            <a:ext cx="8153400" cy="4876800"/>
          </a:xfrm>
        </p:spPr>
        <p:txBody>
          <a:bodyPr>
            <a:noAutofit/>
          </a:bodyPr>
          <a:lstStyle/>
          <a:p>
            <a:pPr eaLnBrk="0" fontAlgn="base" hangingPunct="0">
              <a:spcAft>
                <a:spcPct val="0"/>
              </a:spcAft>
              <a:buSzPct val="75000"/>
              <a:buFont typeface="Wingdings" pitchFamily="2" charset="2"/>
              <a:buChar char="Ø"/>
            </a:pPr>
            <a:r>
              <a:rPr lang="en-US" sz="1800" b="1" kern="0" dirty="0">
                <a:solidFill>
                  <a:srgbClr val="FFFFFF"/>
                </a:solidFill>
                <a:latin typeface="Arial"/>
              </a:rPr>
              <a:t>A Historical Recognized Environmental Condition (HREC) is a previous release of hazardous substances or petroleum products affecting the subject property that has been addressed to the satisfaction of the applicable regulatory authority or authorities and meeting unrestricted use criteria established by the applicable regulatory authority or authorities without subjecting the subject property to any controls (for example, activity and use limitations or other property use limitations). A HREC is not a REC. </a:t>
            </a:r>
          </a:p>
          <a:p>
            <a:pPr eaLnBrk="0" fontAlgn="base" hangingPunct="0">
              <a:spcAft>
                <a:spcPct val="0"/>
              </a:spcAft>
              <a:buSzPct val="75000"/>
              <a:buFont typeface="Wingdings" pitchFamily="2" charset="2"/>
              <a:buChar char="Ø"/>
            </a:pPr>
            <a:endParaRPr lang="en-US" sz="1200" b="1" kern="0" dirty="0">
              <a:solidFill>
                <a:srgbClr val="FFFFFF"/>
              </a:solidFill>
              <a:latin typeface="Arial"/>
            </a:endParaRPr>
          </a:p>
          <a:p>
            <a:pPr eaLnBrk="0" fontAlgn="base" hangingPunct="0">
              <a:spcAft>
                <a:spcPct val="0"/>
              </a:spcAft>
              <a:buSzPct val="75000"/>
              <a:buFont typeface="Wingdings" pitchFamily="2" charset="2"/>
              <a:buChar char="Ø"/>
            </a:pPr>
            <a:r>
              <a:rPr lang="en-US" sz="1800" b="1" kern="0" dirty="0">
                <a:solidFill>
                  <a:srgbClr val="FFFFFF"/>
                </a:solidFill>
                <a:latin typeface="Arial"/>
              </a:rPr>
              <a:t>A past release that qualified as a HREC may no longer qualify as a HREC if new conditions or information have been identified such as a change in regulatory criteria or a subsequently identified migration pathway that was not previously known or evaluated.</a:t>
            </a:r>
          </a:p>
        </p:txBody>
      </p:sp>
    </p:spTree>
    <p:extLst>
      <p:ext uri="{BB962C8B-B14F-4D97-AF65-F5344CB8AC3E}">
        <p14:creationId xmlns:p14="http://schemas.microsoft.com/office/powerpoint/2010/main" val="85484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Business </a:t>
            </a:r>
            <a:r>
              <a:rPr lang="en-US" sz="3600" dirty="0">
                <a:solidFill>
                  <a:srgbClr val="FFFF00"/>
                </a:solidFill>
                <a:effectLst>
                  <a:outerShdw blurRad="38100" dist="38100" dir="2700000" algn="tl">
                    <a:srgbClr val="000000">
                      <a:alpha val="43137"/>
                    </a:srgbClr>
                  </a:outerShdw>
                </a:effectLst>
                <a:latin typeface="Arial" charset="0"/>
              </a:rPr>
              <a:t>Environmental</a:t>
            </a:r>
            <a:r>
              <a:rPr lang="fr-FR" sz="3600" dirty="0">
                <a:solidFill>
                  <a:srgbClr val="FFFF00"/>
                </a:solidFill>
                <a:effectLst>
                  <a:outerShdw blurRad="38100" dist="38100" dir="2700000" algn="tl">
                    <a:srgbClr val="000000">
                      <a:alpha val="43137"/>
                    </a:srgbClr>
                  </a:outerShdw>
                </a:effectLst>
                <a:latin typeface="Arial" charset="0"/>
              </a:rPr>
              <a:t> Risk (BER)</a:t>
            </a:r>
          </a:p>
        </p:txBody>
      </p:sp>
      <p:sp>
        <p:nvSpPr>
          <p:cNvPr id="613379" name="Rectangle 3"/>
          <p:cNvSpPr>
            <a:spLocks noGrp="1" noChangeArrowheads="1"/>
          </p:cNvSpPr>
          <p:nvPr>
            <p:ph idx="1"/>
          </p:nvPr>
        </p:nvSpPr>
        <p:spPr>
          <a:xfrm>
            <a:off x="457200" y="1676400"/>
            <a:ext cx="8382000" cy="4876800"/>
          </a:xfrm>
        </p:spPr>
        <p:txBody>
          <a:bodyPr>
            <a:noAutofit/>
          </a:bodyPr>
          <a:lstStyle/>
          <a:p>
            <a:pPr eaLnBrk="0" fontAlgn="base" hangingPunct="0">
              <a:spcAft>
                <a:spcPct val="0"/>
              </a:spcAft>
              <a:buSzPct val="75000"/>
              <a:buFont typeface="Wingdings" pitchFamily="2" charset="2"/>
              <a:buChar char="Ø"/>
            </a:pPr>
            <a:r>
              <a:rPr lang="en-US" sz="1800" b="1" kern="0" dirty="0">
                <a:solidFill>
                  <a:srgbClr val="FFFFFF"/>
                </a:solidFill>
                <a:latin typeface="Arial"/>
              </a:rPr>
              <a:t>A Business Environmental Risk (BER) is a risk which can have a material environmental or environmentally-driven impact on the business associated with the current or planned use of commercial real estate, not necessarily related to those environmental issues required to be investigated in this practice.  </a:t>
            </a:r>
          </a:p>
          <a:p>
            <a:pPr eaLnBrk="0" fontAlgn="base" hangingPunct="0">
              <a:spcAft>
                <a:spcPct val="0"/>
              </a:spcAft>
              <a:buSzPct val="75000"/>
              <a:buFont typeface="Wingdings" pitchFamily="2" charset="2"/>
              <a:buChar char="Ø"/>
            </a:pPr>
            <a:endParaRPr lang="en-US" sz="1800" b="1" kern="0" dirty="0">
              <a:solidFill>
                <a:srgbClr val="FFFFFF"/>
              </a:solidFill>
              <a:latin typeface="Arial"/>
            </a:endParaRPr>
          </a:p>
          <a:p>
            <a:pPr eaLnBrk="0" fontAlgn="base" hangingPunct="0">
              <a:spcAft>
                <a:spcPct val="0"/>
              </a:spcAft>
              <a:buSzPct val="75000"/>
              <a:buFont typeface="Wingdings" pitchFamily="2" charset="2"/>
              <a:buChar char="Ø"/>
            </a:pPr>
            <a:r>
              <a:rPr lang="en-US" sz="1800" b="1" kern="0" dirty="0">
                <a:solidFill>
                  <a:srgbClr val="FFFFFF"/>
                </a:solidFill>
                <a:latin typeface="Arial"/>
              </a:rPr>
              <a:t>A BER may include hazardous substances and petroleum products storage and use, asbestos, wetlands, lead-based paint, and environmental compliance concerns.</a:t>
            </a:r>
          </a:p>
        </p:txBody>
      </p:sp>
    </p:spTree>
    <p:extLst>
      <p:ext uri="{BB962C8B-B14F-4D97-AF65-F5344CB8AC3E}">
        <p14:creationId xmlns:p14="http://schemas.microsoft.com/office/powerpoint/2010/main" val="67279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Recognized Environmental Condition (REC)</a:t>
            </a:r>
            <a:br>
              <a:rPr lang="fr-FR" sz="3600" dirty="0">
                <a:solidFill>
                  <a:srgbClr val="FFFF00"/>
                </a:solidFill>
                <a:effectLst>
                  <a:outerShdw blurRad="38100" dist="38100" dir="2700000" algn="tl">
                    <a:srgbClr val="000000">
                      <a:alpha val="43137"/>
                    </a:srgbClr>
                  </a:outerShdw>
                </a:effectLst>
                <a:latin typeface="Arial" charset="0"/>
              </a:rPr>
            </a:br>
            <a:r>
              <a:rPr lang="fr-FR" sz="3600" dirty="0">
                <a:solidFill>
                  <a:srgbClr val="FFFF00"/>
                </a:solidFill>
                <a:effectLst>
                  <a:outerShdw blurRad="38100" dist="38100" dir="2700000" algn="tl">
                    <a:srgbClr val="000000">
                      <a:alpha val="43137"/>
                    </a:srgbClr>
                  </a:outerShdw>
                </a:effectLst>
                <a:latin typeface="Arial" charset="0"/>
              </a:rPr>
              <a:t>Environmental Databases</a:t>
            </a:r>
          </a:p>
        </p:txBody>
      </p:sp>
      <p:sp>
        <p:nvSpPr>
          <p:cNvPr id="2" name="Content Placeholder 1"/>
          <p:cNvSpPr>
            <a:spLocks noGrp="1"/>
          </p:cNvSpPr>
          <p:nvPr>
            <p:ph idx="1"/>
          </p:nvPr>
        </p:nvSpPr>
        <p:spPr/>
        <p:txBody>
          <a:bodyPr/>
          <a:lstStyle/>
          <a:p>
            <a:pPr marL="137160" indent="0">
              <a:buNone/>
            </a:pPr>
            <a:r>
              <a:rPr lang="en-US" sz="1800" dirty="0">
                <a:latin typeface="+mj-lt"/>
              </a:rPr>
              <a:t>       </a:t>
            </a:r>
          </a:p>
          <a:p>
            <a:pPr marL="137160" indent="0">
              <a:buNone/>
            </a:pPr>
            <a:r>
              <a:rPr lang="en-US" sz="1800" dirty="0">
                <a:latin typeface="+mj-lt"/>
              </a:rPr>
              <a:t>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82" y="2057400"/>
            <a:ext cx="7374636" cy="4110228"/>
          </a:xfrm>
          <a:prstGeom prst="rect">
            <a:avLst/>
          </a:prstGeom>
        </p:spPr>
      </p:pic>
    </p:spTree>
    <p:extLst>
      <p:ext uri="{BB962C8B-B14F-4D97-AF65-F5344CB8AC3E}">
        <p14:creationId xmlns:p14="http://schemas.microsoft.com/office/powerpoint/2010/main" val="78641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152400"/>
            <a:ext cx="9144000" cy="1447800"/>
          </a:xfrm>
        </p:spPr>
        <p:txBody>
          <a:bodyPr>
            <a:scene3d>
              <a:camera prst="orthographicFront"/>
              <a:lightRig rig="soft" dir="t">
                <a:rot lat="0" lon="0" rev="16800000"/>
              </a:lightRig>
            </a:scene3d>
            <a:sp3d extrusionH="57150" prstMaterial="softEdge">
              <a:bevelT w="38100" h="38100"/>
            </a:sp3d>
          </a:bodyPr>
          <a:lstStyle/>
          <a:p>
            <a:r>
              <a:rPr lang="en-US" sz="3600" dirty="0">
                <a:solidFill>
                  <a:srgbClr val="FFFF00"/>
                </a:solidFill>
                <a:effectLst>
                  <a:outerShdw blurRad="38100" dist="38100" dir="2700000" algn="tl">
                    <a:srgbClr val="000000">
                      <a:alpha val="43137"/>
                    </a:srgbClr>
                  </a:outerShdw>
                </a:effectLst>
                <a:latin typeface="Arial" charset="0"/>
              </a:rPr>
              <a:t>What is Environmental Risk?</a:t>
            </a:r>
            <a:endParaRPr lang="en-US" dirty="0">
              <a:solidFill>
                <a:srgbClr val="FFFF00"/>
              </a:solidFill>
              <a:effectLst>
                <a:outerShdw blurRad="38100" dist="38100" dir="2700000" algn="tl">
                  <a:srgbClr val="000000">
                    <a:alpha val="43137"/>
                  </a:srgbClr>
                </a:outerShdw>
              </a:effectLst>
            </a:endParaRPr>
          </a:p>
        </p:txBody>
      </p:sp>
      <p:sp>
        <p:nvSpPr>
          <p:cNvPr id="613379" name="Rectangle 3"/>
          <p:cNvSpPr>
            <a:spLocks noGrp="1" noChangeArrowheads="1"/>
          </p:cNvSpPr>
          <p:nvPr>
            <p:ph idx="1"/>
          </p:nvPr>
        </p:nvSpPr>
        <p:spPr>
          <a:xfrm>
            <a:off x="495300" y="1524000"/>
            <a:ext cx="8153400" cy="4724400"/>
          </a:xfrm>
        </p:spPr>
        <p:txBody>
          <a:bodyPr>
            <a:normAutofit/>
          </a:bodyPr>
          <a:lstStyle/>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Carcinogenic (cancer causing) and non-carcinogenic (damage to the liver, kidneys, nervous system, and respiratory tract, and developmental issues) risk from exposures to chemical contaminants in the air, water, and soil.</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Exposure pathways include inhalation, ingestion and dermal contact. </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Inhalation of contaminated air (vapor intrusion into structures).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Ingestion of contaminated groundwater. </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Dermal contact with contaminated soil.</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Carcinogenic and non-carcinogenic risk may be isolated to the immediate location of the chemical contaminants (i.e., spill location) or may extend miles from the source area (groundwater contaminant plume).  </a:t>
            </a:r>
          </a:p>
          <a:p>
            <a:pPr marL="342900" indent="-342900">
              <a:spcBef>
                <a:spcPts val="0"/>
              </a:spcBef>
              <a:buSzPct val="75000"/>
              <a:buFont typeface="Wingdings" pitchFamily="2" charset="2"/>
              <a:buChar char="Ø"/>
              <a:tabLst>
                <a:tab pos="594360" algn="l"/>
              </a:tabLst>
            </a:pPr>
            <a:endParaRPr lang="en-US" sz="2000" b="1" dirty="0">
              <a:latin typeface="Arial"/>
              <a:ea typeface="Times New Roman"/>
              <a:cs typeface="Times New Roman"/>
            </a:endParaRPr>
          </a:p>
        </p:txBody>
      </p:sp>
    </p:spTree>
    <p:extLst>
      <p:ext uri="{BB962C8B-B14F-4D97-AF65-F5344CB8AC3E}">
        <p14:creationId xmlns:p14="http://schemas.microsoft.com/office/powerpoint/2010/main" val="302037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Recognized Environmental Condition (REC)</a:t>
            </a:r>
            <a:br>
              <a:rPr lang="fr-FR" sz="3600" dirty="0">
                <a:solidFill>
                  <a:srgbClr val="FFFF00"/>
                </a:solidFill>
                <a:effectLst>
                  <a:outerShdw blurRad="38100" dist="38100" dir="2700000" algn="tl">
                    <a:srgbClr val="000000">
                      <a:alpha val="43137"/>
                    </a:srgbClr>
                  </a:outerShdw>
                </a:effectLst>
                <a:latin typeface="Arial" charset="0"/>
              </a:rPr>
            </a:br>
            <a:r>
              <a:rPr lang="fr-FR" sz="3600" dirty="0">
                <a:solidFill>
                  <a:srgbClr val="FFFF00"/>
                </a:solidFill>
                <a:effectLst>
                  <a:outerShdw blurRad="38100" dist="38100" dir="2700000" algn="tl">
                    <a:srgbClr val="000000">
                      <a:alpha val="43137"/>
                    </a:srgbClr>
                  </a:outerShdw>
                </a:effectLst>
                <a:latin typeface="Arial" charset="0"/>
              </a:rPr>
              <a:t>Environmental Databases</a:t>
            </a:r>
          </a:p>
        </p:txBody>
      </p:sp>
      <p:sp>
        <p:nvSpPr>
          <p:cNvPr id="2" name="Content Placeholder 1"/>
          <p:cNvSpPr>
            <a:spLocks noGrp="1"/>
          </p:cNvSpPr>
          <p:nvPr>
            <p:ph idx="1"/>
          </p:nvPr>
        </p:nvSpPr>
        <p:spPr/>
        <p:txBody>
          <a:bodyPr/>
          <a:lstStyle/>
          <a:p>
            <a:pPr marL="137160" indent="0">
              <a:buNone/>
            </a:pPr>
            <a:r>
              <a:rPr lang="en-US" sz="1800" dirty="0">
                <a:latin typeface="+mj-lt"/>
              </a:rPr>
              <a:t>       </a:t>
            </a:r>
          </a:p>
          <a:p>
            <a:pPr marL="137160" indent="0">
              <a:buNone/>
            </a:pPr>
            <a:r>
              <a:rPr lang="en-US" sz="1800" dirty="0">
                <a:latin typeface="+mj-lt"/>
              </a:rPr>
              <a:t>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828798"/>
            <a:ext cx="6741414" cy="4885379"/>
          </a:xfrm>
          <a:prstGeom prst="rect">
            <a:avLst/>
          </a:prstGeom>
        </p:spPr>
      </p:pic>
    </p:spTree>
    <p:extLst>
      <p:ext uri="{BB962C8B-B14F-4D97-AF65-F5344CB8AC3E}">
        <p14:creationId xmlns:p14="http://schemas.microsoft.com/office/powerpoint/2010/main" val="396113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Recognized Environmental Condition (REC)</a:t>
            </a:r>
            <a:br>
              <a:rPr lang="fr-FR" sz="3600" dirty="0">
                <a:solidFill>
                  <a:srgbClr val="FFFF00"/>
                </a:solidFill>
                <a:effectLst>
                  <a:outerShdw blurRad="38100" dist="38100" dir="2700000" algn="tl">
                    <a:srgbClr val="000000">
                      <a:alpha val="43137"/>
                    </a:srgbClr>
                  </a:outerShdw>
                </a:effectLst>
                <a:latin typeface="Arial" charset="0"/>
              </a:rPr>
            </a:br>
            <a:r>
              <a:rPr lang="fr-FR" sz="3600" dirty="0">
                <a:solidFill>
                  <a:srgbClr val="FFFF00"/>
                </a:solidFill>
                <a:effectLst>
                  <a:outerShdw blurRad="38100" dist="38100" dir="2700000" algn="tl">
                    <a:srgbClr val="000000">
                      <a:alpha val="43137"/>
                    </a:srgbClr>
                  </a:outerShdw>
                </a:effectLst>
                <a:latin typeface="Arial" charset="0"/>
              </a:rPr>
              <a:t>City Directories</a:t>
            </a:r>
          </a:p>
        </p:txBody>
      </p:sp>
      <p:sp>
        <p:nvSpPr>
          <p:cNvPr id="2" name="Content Placeholder 1"/>
          <p:cNvSpPr>
            <a:spLocks noGrp="1"/>
          </p:cNvSpPr>
          <p:nvPr>
            <p:ph idx="1"/>
          </p:nvPr>
        </p:nvSpPr>
        <p:spPr/>
        <p:txBody>
          <a:bodyPr/>
          <a:lstStyle/>
          <a:p>
            <a:pPr marL="137160" indent="0">
              <a:buNone/>
            </a:pPr>
            <a:r>
              <a:rPr lang="en-US" sz="1800" dirty="0">
                <a:latin typeface="+mj-lt"/>
              </a:rPr>
              <a:t>       </a:t>
            </a:r>
          </a:p>
          <a:p>
            <a:pPr marL="137160" indent="0">
              <a:buNone/>
            </a:pPr>
            <a:r>
              <a:rPr lang="en-US" sz="1800" dirty="0">
                <a:latin typeface="+mj-lt"/>
              </a:rPr>
              <a:t>                         1959				        1999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395" y="2449717"/>
            <a:ext cx="2523744" cy="32674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451226"/>
            <a:ext cx="3410012" cy="2442633"/>
          </a:xfrm>
          <a:prstGeom prst="rect">
            <a:avLst/>
          </a:prstGeom>
        </p:spPr>
      </p:pic>
    </p:spTree>
    <p:extLst>
      <p:ext uri="{BB962C8B-B14F-4D97-AF65-F5344CB8AC3E}">
        <p14:creationId xmlns:p14="http://schemas.microsoft.com/office/powerpoint/2010/main" val="316573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Recognized Environmental Condition (REC)</a:t>
            </a:r>
            <a:br>
              <a:rPr lang="fr-FR" sz="3600" dirty="0">
                <a:solidFill>
                  <a:srgbClr val="FFFF00"/>
                </a:solidFill>
                <a:effectLst>
                  <a:outerShdw blurRad="38100" dist="38100" dir="2700000" algn="tl">
                    <a:srgbClr val="000000">
                      <a:alpha val="43137"/>
                    </a:srgbClr>
                  </a:outerShdw>
                </a:effectLst>
                <a:latin typeface="Arial" charset="0"/>
              </a:rPr>
            </a:br>
            <a:r>
              <a:rPr lang="en-US" sz="3600" noProof="0" dirty="0">
                <a:solidFill>
                  <a:srgbClr val="FFFF00"/>
                </a:solidFill>
                <a:effectLst>
                  <a:outerShdw blurRad="38100" dist="38100" dir="2700000" algn="tl">
                    <a:srgbClr val="000000">
                      <a:alpha val="43137"/>
                    </a:srgbClr>
                  </a:outerShdw>
                </a:effectLst>
                <a:latin typeface="Arial" charset="0"/>
              </a:rPr>
              <a:t>Aerial Photographs</a:t>
            </a:r>
            <a:endParaRPr lang="fr-FR" sz="3600" dirty="0">
              <a:solidFill>
                <a:srgbClr val="FFFF00"/>
              </a:solidFill>
              <a:effectLst>
                <a:outerShdw blurRad="38100" dist="38100" dir="2700000" algn="tl">
                  <a:srgbClr val="000000">
                    <a:alpha val="43137"/>
                  </a:srgbClr>
                </a:outerShdw>
              </a:effectLst>
              <a:latin typeface="Arial" charset="0"/>
            </a:endParaRPr>
          </a:p>
        </p:txBody>
      </p:sp>
      <p:sp>
        <p:nvSpPr>
          <p:cNvPr id="2" name="Content Placeholder 1"/>
          <p:cNvSpPr>
            <a:spLocks noGrp="1"/>
          </p:cNvSpPr>
          <p:nvPr>
            <p:ph idx="1"/>
          </p:nvPr>
        </p:nvSpPr>
        <p:spPr/>
        <p:txBody>
          <a:bodyPr/>
          <a:lstStyle/>
          <a:p>
            <a:pPr marL="137160" indent="0">
              <a:buNone/>
            </a:pPr>
            <a:r>
              <a:rPr lang="en-US" sz="1800" dirty="0">
                <a:latin typeface="+mj-lt"/>
              </a:rPr>
              <a:t>       </a:t>
            </a:r>
          </a:p>
          <a:p>
            <a:pPr marL="137160" indent="0">
              <a:buNone/>
            </a:pPr>
            <a:r>
              <a:rPr lang="en-US" sz="1800" dirty="0">
                <a:latin typeface="+mj-lt"/>
              </a:rPr>
              <a:t>                         1971				        1980								</a:t>
            </a:r>
          </a:p>
          <a:p>
            <a:endParaRPr lang="en-US" dirty="0"/>
          </a:p>
        </p:txBody>
      </p:sp>
      <p:pic>
        <p:nvPicPr>
          <p:cNvPr id="4099" name="Picture 3" descr="Z:\SEC 2013 PROJECTS\TOM G. 2013\53-01(12) Phase I ESAs, Security Self Storage Sites (3)\B - 4600 Fisher Road, Columbus, OH\Maps&amp;Aerials\1980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261" y="2493314"/>
            <a:ext cx="3395458" cy="33954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SEC 2013 PROJECTS\TOM G. 2013\53-01(12) Phase I ESAs, Security Self Storage Sites (3)\B - 4600 Fisher Road, Columbus, OH\Maps&amp;Aerials\1971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321" y="2507648"/>
            <a:ext cx="3446098" cy="340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5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Recognized Environmental Condition (REC)</a:t>
            </a:r>
            <a:br>
              <a:rPr lang="fr-FR" sz="3600" dirty="0">
                <a:solidFill>
                  <a:srgbClr val="FFFF00"/>
                </a:solidFill>
                <a:effectLst>
                  <a:outerShdw blurRad="38100" dist="38100" dir="2700000" algn="tl">
                    <a:srgbClr val="000000">
                      <a:alpha val="43137"/>
                    </a:srgbClr>
                  </a:outerShdw>
                </a:effectLst>
                <a:latin typeface="Arial" charset="0"/>
              </a:rPr>
            </a:br>
            <a:r>
              <a:rPr lang="fr-FR" sz="3600" dirty="0" err="1">
                <a:solidFill>
                  <a:srgbClr val="FFFF00"/>
                </a:solidFill>
                <a:effectLst>
                  <a:outerShdw blurRad="38100" dist="38100" dir="2700000" algn="tl">
                    <a:srgbClr val="000000">
                      <a:alpha val="43137"/>
                    </a:srgbClr>
                  </a:outerShdw>
                </a:effectLst>
                <a:latin typeface="Arial" charset="0"/>
              </a:rPr>
              <a:t>Sanborn</a:t>
            </a:r>
            <a:r>
              <a:rPr lang="fr-FR" sz="3600" dirty="0">
                <a:solidFill>
                  <a:srgbClr val="FFFF00"/>
                </a:solidFill>
                <a:effectLst>
                  <a:outerShdw blurRad="38100" dist="38100" dir="2700000" algn="tl">
                    <a:srgbClr val="000000">
                      <a:alpha val="43137"/>
                    </a:srgbClr>
                  </a:outerShdw>
                </a:effectLst>
                <a:latin typeface="Arial" charset="0"/>
              </a:rPr>
              <a:t>™ Fire Insurance Maps</a:t>
            </a:r>
          </a:p>
        </p:txBody>
      </p:sp>
      <p:sp>
        <p:nvSpPr>
          <p:cNvPr id="2" name="Content Placeholder 1"/>
          <p:cNvSpPr>
            <a:spLocks noGrp="1"/>
          </p:cNvSpPr>
          <p:nvPr>
            <p:ph idx="1"/>
          </p:nvPr>
        </p:nvSpPr>
        <p:spPr/>
        <p:txBody>
          <a:bodyPr/>
          <a:lstStyle/>
          <a:p>
            <a:pPr marL="137160" indent="0">
              <a:buNone/>
            </a:pPr>
            <a:r>
              <a:rPr lang="en-US" sz="1800" dirty="0">
                <a:latin typeface="+mj-lt"/>
              </a:rPr>
              <a:t>       </a:t>
            </a:r>
          </a:p>
          <a:p>
            <a:pPr marL="137160" indent="0">
              <a:buNone/>
            </a:pPr>
            <a:r>
              <a:rPr lang="en-US" sz="1800" dirty="0">
                <a:latin typeface="+mj-lt"/>
              </a:rPr>
              <a:t>										</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840871"/>
            <a:ext cx="6717925" cy="4419600"/>
          </a:xfrm>
          <a:prstGeom prst="rect">
            <a:avLst/>
          </a:prstGeom>
        </p:spPr>
      </p:pic>
    </p:spTree>
    <p:extLst>
      <p:ext uri="{BB962C8B-B14F-4D97-AF65-F5344CB8AC3E}">
        <p14:creationId xmlns:p14="http://schemas.microsoft.com/office/powerpoint/2010/main" val="51930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18861" y="381000"/>
            <a:ext cx="9144000" cy="1143000"/>
          </a:xfrm>
        </p:spPr>
        <p:txBody>
          <a:bodyPr>
            <a:normAutofit fontScale="90000"/>
            <a:scene3d>
              <a:camera prst="orthographicFront"/>
              <a:lightRig rig="soft" dir="t">
                <a:rot lat="0" lon="0" rev="16800000"/>
              </a:lightRig>
            </a:scene3d>
            <a:sp3d extrusionH="57150" prstMaterial="softEdge">
              <a:bevelT w="38100" h="38100"/>
            </a:sp3d>
          </a:bodyPr>
          <a:lstStyle/>
          <a:p>
            <a:r>
              <a:rPr lang="fr-FR" sz="3600" dirty="0">
                <a:solidFill>
                  <a:srgbClr val="FFFF00"/>
                </a:solidFill>
                <a:effectLst>
                  <a:outerShdw blurRad="38100" dist="38100" dir="2700000" algn="tl">
                    <a:srgbClr val="000000">
                      <a:alpha val="43137"/>
                    </a:srgbClr>
                  </a:outerShdw>
                </a:effectLst>
                <a:latin typeface="Arial" charset="0"/>
              </a:rPr>
              <a:t>Recognized Environmental Condition (REC)</a:t>
            </a:r>
          </a:p>
        </p:txBody>
      </p:sp>
      <p:sp>
        <p:nvSpPr>
          <p:cNvPr id="2" name="Content Placeholder 1"/>
          <p:cNvSpPr>
            <a:spLocks noGrp="1"/>
          </p:cNvSpPr>
          <p:nvPr>
            <p:ph idx="1"/>
          </p:nvPr>
        </p:nvSpPr>
        <p:spPr>
          <a:xfrm>
            <a:off x="304800" y="1295400"/>
            <a:ext cx="3352800" cy="5013960"/>
          </a:xfrm>
        </p:spPr>
        <p:txBody>
          <a:bodyPr/>
          <a:lstStyle/>
          <a:p>
            <a:pPr marL="137160" indent="0">
              <a:buNone/>
            </a:pPr>
            <a:r>
              <a:rPr lang="en-US" sz="1800" dirty="0">
                <a:latin typeface="+mj-lt"/>
              </a:rPr>
              <a:t>       </a:t>
            </a:r>
          </a:p>
          <a:p>
            <a:pPr marL="137160" indent="0">
              <a:buNone/>
            </a:pPr>
            <a:r>
              <a:rPr lang="en-US" sz="1800" dirty="0">
                <a:latin typeface="+mj-lt"/>
              </a:rPr>
              <a:t>										</a:t>
            </a:r>
          </a:p>
          <a:p>
            <a:pPr marL="137160" indent="0">
              <a:buNone/>
            </a:pPr>
            <a:r>
              <a:rPr lang="fr-FR" dirty="0">
                <a:solidFill>
                  <a:srgbClr val="FFFF00"/>
                </a:solidFill>
                <a:effectLst>
                  <a:outerShdw blurRad="38100" dist="38100" dir="2700000" algn="tl">
                    <a:srgbClr val="000000">
                      <a:alpha val="43137"/>
                    </a:srgbClr>
                  </a:outerShdw>
                </a:effectLst>
                <a:latin typeface="Arial" charset="0"/>
              </a:rPr>
              <a:t>Sanborn™ </a:t>
            </a:r>
            <a:r>
              <a:rPr lang="en-US" dirty="0">
                <a:solidFill>
                  <a:srgbClr val="FFFF00"/>
                </a:solidFill>
                <a:effectLst>
                  <a:outerShdw blurRad="38100" dist="38100" dir="2700000" algn="tl">
                    <a:srgbClr val="000000">
                      <a:alpha val="43137"/>
                    </a:srgbClr>
                  </a:outerShdw>
                </a:effectLst>
                <a:latin typeface="Arial" charset="0"/>
              </a:rPr>
              <a:t>Fire</a:t>
            </a:r>
            <a:r>
              <a:rPr lang="fr-FR" dirty="0">
                <a:solidFill>
                  <a:srgbClr val="FFFF00"/>
                </a:solidFill>
                <a:effectLst>
                  <a:outerShdw blurRad="38100" dist="38100" dir="2700000" algn="tl">
                    <a:srgbClr val="000000">
                      <a:alpha val="43137"/>
                    </a:srgbClr>
                  </a:outerShdw>
                </a:effectLst>
                <a:latin typeface="Arial" charset="0"/>
              </a:rPr>
              <a:t> </a:t>
            </a:r>
            <a:r>
              <a:rPr lang="en-US" dirty="0">
                <a:solidFill>
                  <a:srgbClr val="FFFF00"/>
                </a:solidFill>
                <a:effectLst>
                  <a:outerShdw blurRad="38100" dist="38100" dir="2700000" algn="tl">
                    <a:srgbClr val="000000">
                      <a:alpha val="43137"/>
                    </a:srgbClr>
                  </a:outerShdw>
                </a:effectLst>
                <a:latin typeface="Arial" charset="0"/>
              </a:rPr>
              <a:t>Insurance</a:t>
            </a:r>
            <a:r>
              <a:rPr lang="fr-FR" dirty="0">
                <a:solidFill>
                  <a:srgbClr val="FFFF00"/>
                </a:solidFill>
                <a:effectLst>
                  <a:outerShdw blurRad="38100" dist="38100" dir="2700000" algn="tl">
                    <a:srgbClr val="000000">
                      <a:alpha val="43137"/>
                    </a:srgbClr>
                  </a:outerShdw>
                </a:effectLst>
                <a:latin typeface="Arial" charset="0"/>
              </a:rPr>
              <a:t> </a:t>
            </a:r>
            <a:r>
              <a:rPr lang="en-US" dirty="0">
                <a:solidFill>
                  <a:srgbClr val="FFFF00"/>
                </a:solidFill>
                <a:effectLst>
                  <a:outerShdw blurRad="38100" dist="38100" dir="2700000" algn="tl">
                    <a:srgbClr val="000000">
                      <a:alpha val="43137"/>
                    </a:srgbClr>
                  </a:outerShdw>
                </a:effectLst>
                <a:latin typeface="Arial" charset="0"/>
              </a:rPr>
              <a:t>Maps</a:t>
            </a:r>
          </a:p>
          <a:p>
            <a:pPr marL="137160" indent="0">
              <a:buNone/>
            </a:pPr>
            <a:r>
              <a:rPr lang="fr-FR" dirty="0">
                <a:solidFill>
                  <a:srgbClr val="FFFF00"/>
                </a:solidFill>
                <a:effectLst>
                  <a:outerShdw blurRad="38100" dist="38100" dir="2700000" algn="tl">
                    <a:srgbClr val="000000">
                      <a:alpha val="43137"/>
                    </a:srgbClr>
                  </a:outerShdw>
                </a:effectLst>
                <a:latin typeface="Arial" charset="0"/>
              </a:rPr>
              <a:t>(1896 to 1914)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410832"/>
            <a:ext cx="4800600" cy="5214984"/>
          </a:xfrm>
          <a:prstGeom prst="rect">
            <a:avLst/>
          </a:prstGeom>
        </p:spPr>
      </p:pic>
    </p:spTree>
    <p:extLst>
      <p:ext uri="{BB962C8B-B14F-4D97-AF65-F5344CB8AC3E}">
        <p14:creationId xmlns:p14="http://schemas.microsoft.com/office/powerpoint/2010/main" val="1208243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1905000"/>
          </a:xfrm>
        </p:spPr>
        <p:txBody>
          <a:bodyPr/>
          <a:lstStyle/>
          <a:p>
            <a:r>
              <a:rPr lang="en-US" sz="3600" dirty="0">
                <a:solidFill>
                  <a:srgbClr val="FFFF00"/>
                </a:solidFill>
                <a:latin typeface="Arial" charset="0"/>
              </a:rPr>
              <a:t>Phase II Environmental Site Assessments</a:t>
            </a:r>
            <a:endParaRPr lang="en-US" sz="3600" dirty="0">
              <a:latin typeface="Arial" charset="0"/>
            </a:endParaRPr>
          </a:p>
        </p:txBody>
      </p:sp>
      <p:sp>
        <p:nvSpPr>
          <p:cNvPr id="651267" name="Rectangle 3"/>
          <p:cNvSpPr>
            <a:spLocks noGrp="1" noChangeArrowheads="1"/>
          </p:cNvSpPr>
          <p:nvPr>
            <p:ph idx="1"/>
          </p:nvPr>
        </p:nvSpPr>
        <p:spPr>
          <a:xfrm>
            <a:off x="762000" y="1905000"/>
            <a:ext cx="7696200" cy="4953000"/>
          </a:xfrm>
        </p:spPr>
        <p:txBody>
          <a:bodyPr>
            <a:normAutofit/>
          </a:bodyPr>
          <a:lstStyle/>
          <a:p>
            <a:pPr>
              <a:buSzPct val="75000"/>
              <a:buFont typeface="Wingdings" pitchFamily="2" charset="2"/>
              <a:buChar char="Ø"/>
            </a:pPr>
            <a:r>
              <a:rPr lang="en-US" sz="1800" b="1" u="sng" dirty="0">
                <a:solidFill>
                  <a:srgbClr val="FFFFFF"/>
                </a:solidFill>
                <a:latin typeface="+mj-lt"/>
              </a:rPr>
              <a:t>Step 2:</a:t>
            </a:r>
            <a:r>
              <a:rPr lang="en-US" sz="1800" b="1" dirty="0">
                <a:solidFill>
                  <a:srgbClr val="FFFFFF"/>
                </a:solidFill>
                <a:latin typeface="+mj-lt"/>
              </a:rPr>
              <a:t> Determine if a Recognized Environmental Condition (REC) has resulted in excessive environmental risk.</a:t>
            </a:r>
          </a:p>
          <a:p>
            <a:pPr>
              <a:buSzPct val="75000"/>
              <a:buFont typeface="Wingdings" pitchFamily="2" charset="2"/>
              <a:buChar char="Ø"/>
            </a:pPr>
            <a:endParaRPr lang="en-US" sz="1200" b="1" dirty="0">
              <a:solidFill>
                <a:srgbClr val="FFFFFF"/>
              </a:solidFill>
              <a:latin typeface="+mj-lt"/>
            </a:endParaRPr>
          </a:p>
          <a:p>
            <a:pPr>
              <a:buSzPct val="75000"/>
              <a:buFont typeface="Wingdings" pitchFamily="2" charset="2"/>
              <a:buChar char="Ø"/>
            </a:pPr>
            <a:r>
              <a:rPr lang="en-US" sz="1800" b="1" dirty="0">
                <a:solidFill>
                  <a:srgbClr val="FFFFFF"/>
                </a:solidFill>
                <a:latin typeface="+mj-lt"/>
              </a:rPr>
              <a:t>Collect soil vapor, indoor air, soil, and groundwater samples and analyze collected samples for the chemicals of concern associated with the identified hazardous substances and/or petroleum products.</a:t>
            </a:r>
          </a:p>
          <a:p>
            <a:pPr>
              <a:buSzPct val="75000"/>
              <a:buFont typeface="Wingdings" pitchFamily="2" charset="2"/>
              <a:buChar char="Ø"/>
            </a:pPr>
            <a:endParaRPr lang="en-US" sz="1200" b="1" dirty="0">
              <a:solidFill>
                <a:srgbClr val="FFFFFF"/>
              </a:solidFill>
              <a:latin typeface="+mj-lt"/>
            </a:endParaRPr>
          </a:p>
          <a:p>
            <a:pPr>
              <a:buSzPct val="75000"/>
              <a:buFont typeface="Wingdings" pitchFamily="2" charset="2"/>
              <a:buChar char="Ø"/>
            </a:pPr>
            <a:r>
              <a:rPr lang="en-US" sz="1800" b="1" dirty="0">
                <a:solidFill>
                  <a:srgbClr val="FFFFFF"/>
                </a:solidFill>
                <a:latin typeface="+mj-lt"/>
              </a:rPr>
              <a:t>Common equipment used during a Phase II ESA include sub-slab and indoor air sampling equipment (vapor pins and summa canisters), soil sampling equipment (hydraulic sampling probe), groundwater monitoring wells, ground-penetrating radar, electromagnetic instruments, and hand sampling equipment. </a:t>
            </a:r>
          </a:p>
          <a:p>
            <a:pPr>
              <a:buSzPct val="75000"/>
              <a:buFont typeface="Wingdings" pitchFamily="2" charset="2"/>
              <a:buChar char="Ø"/>
            </a:pPr>
            <a:endParaRPr lang="en-US" sz="2000" b="1" dirty="0">
              <a:solidFill>
                <a:srgbClr val="FFFFFF"/>
              </a:solidFill>
              <a:latin typeface="+mj-lt"/>
            </a:endParaRPr>
          </a:p>
          <a:p>
            <a:pPr>
              <a:buSzPct val="75000"/>
              <a:buFont typeface="Wingdings" pitchFamily="2" charset="2"/>
              <a:buChar char="Ø"/>
            </a:pPr>
            <a:endParaRPr lang="en-US" sz="2000" b="1" dirty="0">
              <a:solidFill>
                <a:srgbClr val="FFFFFF"/>
              </a:solidFill>
              <a:latin typeface="+mj-lt"/>
            </a:endParaRPr>
          </a:p>
          <a:p>
            <a:pPr>
              <a:buSzPct val="75000"/>
              <a:buFont typeface="Wingdings" pitchFamily="2" charset="2"/>
              <a:buChar char="Ø"/>
            </a:pPr>
            <a:endParaRPr lang="en-US" sz="2000" b="1" dirty="0">
              <a:solidFill>
                <a:srgbClr val="FFFFFF"/>
              </a:solidFill>
              <a:latin typeface="+mj-lt"/>
            </a:endParaRPr>
          </a:p>
          <a:p>
            <a:pPr>
              <a:buSzPct val="75000"/>
              <a:buFont typeface="Wingdings" pitchFamily="2" charset="2"/>
              <a:buChar char="Ø"/>
            </a:pPr>
            <a:endParaRPr lang="en-US" sz="2000" b="1" dirty="0">
              <a:solidFill>
                <a:srgbClr val="FFFFFF"/>
              </a:solidFill>
              <a:latin typeface="+mj-lt"/>
            </a:endParaRPr>
          </a:p>
          <a:p>
            <a:pPr>
              <a:buSzPct val="75000"/>
              <a:buFont typeface="Wingdings" pitchFamily="2" charset="2"/>
              <a:buChar char="Ø"/>
            </a:pPr>
            <a:endParaRPr lang="en-US" sz="2000" b="1" dirty="0">
              <a:solidFill>
                <a:srgbClr val="FFFFFF"/>
              </a:solidFill>
              <a:latin typeface="+mj-lt"/>
            </a:endParaRPr>
          </a:p>
          <a:p>
            <a:pPr>
              <a:buSzPct val="75000"/>
              <a:buFont typeface="Wingdings" pitchFamily="2" charset="2"/>
              <a:buChar char="Ø"/>
            </a:pPr>
            <a:endParaRPr lang="en-US" sz="2000" b="1" dirty="0">
              <a:solidFill>
                <a:srgbClr val="FFFFFF"/>
              </a:solidFill>
              <a:latin typeface="+mj-lt"/>
            </a:endParaRPr>
          </a:p>
        </p:txBody>
      </p:sp>
    </p:spTree>
    <p:extLst>
      <p:ext uri="{BB962C8B-B14F-4D97-AF65-F5344CB8AC3E}">
        <p14:creationId xmlns:p14="http://schemas.microsoft.com/office/powerpoint/2010/main" val="3351304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18D2B-F814-50FF-CCC7-2A803C2DD5C4}"/>
            </a:ext>
          </a:extLst>
        </p:cNvPr>
        <p:cNvGrpSpPr/>
        <p:nvPr/>
      </p:nvGrpSpPr>
      <p:grpSpPr>
        <a:xfrm>
          <a:off x="0" y="0"/>
          <a:ext cx="0" cy="0"/>
          <a:chOff x="0" y="0"/>
          <a:chExt cx="0" cy="0"/>
        </a:xfrm>
      </p:grpSpPr>
      <p:sp>
        <p:nvSpPr>
          <p:cNvPr id="651266" name="Rectangle 2">
            <a:extLst>
              <a:ext uri="{FF2B5EF4-FFF2-40B4-BE49-F238E27FC236}">
                <a16:creationId xmlns:a16="http://schemas.microsoft.com/office/drawing/2014/main" id="{923813AD-E4A5-4B4F-5BA2-E034C396490F}"/>
              </a:ext>
            </a:extLst>
          </p:cNvPr>
          <p:cNvSpPr>
            <a:spLocks noGrp="1" noChangeArrowheads="1"/>
          </p:cNvSpPr>
          <p:nvPr>
            <p:ph type="title"/>
          </p:nvPr>
        </p:nvSpPr>
        <p:spPr>
          <a:xfrm>
            <a:off x="228600" y="0"/>
            <a:ext cx="8686800" cy="1143000"/>
          </a:xfrm>
        </p:spPr>
        <p:txBody>
          <a:bodyPr/>
          <a:lstStyle/>
          <a:p>
            <a:r>
              <a:rPr lang="en-US" sz="3600" dirty="0">
                <a:solidFill>
                  <a:srgbClr val="FFFF00"/>
                </a:solidFill>
                <a:latin typeface="Arial" charset="0"/>
              </a:rPr>
              <a:t>Indoor Air Sampling</a:t>
            </a:r>
            <a:endParaRPr lang="en-US" sz="3600" dirty="0">
              <a:latin typeface="Arial" charset="0"/>
            </a:endParaRPr>
          </a:p>
        </p:txBody>
      </p:sp>
      <p:pic>
        <p:nvPicPr>
          <p:cNvPr id="6" name="Picture 5">
            <a:extLst>
              <a:ext uri="{FF2B5EF4-FFF2-40B4-BE49-F238E27FC236}">
                <a16:creationId xmlns:a16="http://schemas.microsoft.com/office/drawing/2014/main" id="{F7551650-19DC-BC98-3B2E-22BED3973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990600"/>
            <a:ext cx="6562624" cy="5503101"/>
          </a:xfrm>
          <a:prstGeom prst="rect">
            <a:avLst/>
          </a:prstGeom>
        </p:spPr>
      </p:pic>
    </p:spTree>
    <p:extLst>
      <p:ext uri="{BB962C8B-B14F-4D97-AF65-F5344CB8AC3E}">
        <p14:creationId xmlns:p14="http://schemas.microsoft.com/office/powerpoint/2010/main" val="2593922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1143000"/>
          </a:xfrm>
        </p:spPr>
        <p:txBody>
          <a:bodyPr>
            <a:normAutofit/>
          </a:bodyPr>
          <a:lstStyle/>
          <a:p>
            <a:r>
              <a:rPr lang="en-US" sz="3600" dirty="0">
                <a:solidFill>
                  <a:srgbClr val="FFFF00"/>
                </a:solidFill>
                <a:latin typeface="Arial" charset="0"/>
              </a:rPr>
              <a:t>Sub-Slab Soil Vapor Sampling</a:t>
            </a:r>
            <a:endParaRPr lang="en-US" sz="3600" dirty="0">
              <a:latin typeface="Arial" charset="0"/>
            </a:endParaRPr>
          </a:p>
        </p:txBody>
      </p:sp>
      <p:pic>
        <p:nvPicPr>
          <p:cNvPr id="4" name="Picture 3">
            <a:extLst>
              <a:ext uri="{FF2B5EF4-FFF2-40B4-BE49-F238E27FC236}">
                <a16:creationId xmlns:a16="http://schemas.microsoft.com/office/drawing/2014/main" id="{9EB2B32A-F1A7-6C07-1DB1-8CC71909D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43000"/>
            <a:ext cx="7734300" cy="5178618"/>
          </a:xfrm>
          <a:prstGeom prst="rect">
            <a:avLst/>
          </a:prstGeom>
        </p:spPr>
      </p:pic>
    </p:spTree>
    <p:extLst>
      <p:ext uri="{BB962C8B-B14F-4D97-AF65-F5344CB8AC3E}">
        <p14:creationId xmlns:p14="http://schemas.microsoft.com/office/powerpoint/2010/main" val="437110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9F53F-54F3-1C98-6824-EAAD95EF3891}"/>
            </a:ext>
          </a:extLst>
        </p:cNvPr>
        <p:cNvGrpSpPr/>
        <p:nvPr/>
      </p:nvGrpSpPr>
      <p:grpSpPr>
        <a:xfrm>
          <a:off x="0" y="0"/>
          <a:ext cx="0" cy="0"/>
          <a:chOff x="0" y="0"/>
          <a:chExt cx="0" cy="0"/>
        </a:xfrm>
      </p:grpSpPr>
      <p:sp>
        <p:nvSpPr>
          <p:cNvPr id="651266" name="Rectangle 2">
            <a:extLst>
              <a:ext uri="{FF2B5EF4-FFF2-40B4-BE49-F238E27FC236}">
                <a16:creationId xmlns:a16="http://schemas.microsoft.com/office/drawing/2014/main" id="{9FBA70F3-5D53-43D1-00D7-412B8ECA8BBE}"/>
              </a:ext>
            </a:extLst>
          </p:cNvPr>
          <p:cNvSpPr>
            <a:spLocks noGrp="1" noChangeArrowheads="1"/>
          </p:cNvSpPr>
          <p:nvPr>
            <p:ph type="title"/>
          </p:nvPr>
        </p:nvSpPr>
        <p:spPr>
          <a:xfrm>
            <a:off x="228600" y="0"/>
            <a:ext cx="8686800" cy="1143000"/>
          </a:xfrm>
        </p:spPr>
        <p:txBody>
          <a:bodyPr>
            <a:normAutofit/>
          </a:bodyPr>
          <a:lstStyle/>
          <a:p>
            <a:r>
              <a:rPr lang="en-US" sz="3600" dirty="0">
                <a:solidFill>
                  <a:srgbClr val="FFFF00"/>
                </a:solidFill>
                <a:latin typeface="Arial" charset="0"/>
              </a:rPr>
              <a:t>Sub-Slab Soil Vapor Sampling</a:t>
            </a:r>
            <a:endParaRPr lang="en-US" sz="3600" dirty="0">
              <a:latin typeface="Arial" charset="0"/>
            </a:endParaRPr>
          </a:p>
        </p:txBody>
      </p:sp>
      <p:pic>
        <p:nvPicPr>
          <p:cNvPr id="8" name="Picture 7">
            <a:extLst>
              <a:ext uri="{FF2B5EF4-FFF2-40B4-BE49-F238E27FC236}">
                <a16:creationId xmlns:a16="http://schemas.microsoft.com/office/drawing/2014/main" id="{18289B51-9AE6-D20B-EF7F-DFF8CFDF9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43000"/>
            <a:ext cx="7364609" cy="5023825"/>
          </a:xfrm>
          <a:prstGeom prst="rect">
            <a:avLst/>
          </a:prstGeom>
        </p:spPr>
      </p:pic>
    </p:spTree>
    <p:extLst>
      <p:ext uri="{BB962C8B-B14F-4D97-AF65-F5344CB8AC3E}">
        <p14:creationId xmlns:p14="http://schemas.microsoft.com/office/powerpoint/2010/main" val="3162499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152400"/>
            <a:ext cx="8686800" cy="762000"/>
          </a:xfrm>
        </p:spPr>
        <p:txBody>
          <a:bodyPr/>
          <a:lstStyle/>
          <a:p>
            <a:r>
              <a:rPr lang="en-US" sz="3600" dirty="0">
                <a:solidFill>
                  <a:srgbClr val="FFFF00"/>
                </a:solidFill>
                <a:latin typeface="Arial" charset="0"/>
              </a:rPr>
              <a:t>Hydraulic Sampling Probe</a:t>
            </a:r>
            <a:endParaRPr lang="en-US" sz="3600" dirty="0">
              <a:latin typeface="Arial" charset="0"/>
            </a:endParaRPr>
          </a:p>
        </p:txBody>
      </p:sp>
      <p:pic>
        <p:nvPicPr>
          <p:cNvPr id="4" name="Picture 3">
            <a:extLst>
              <a:ext uri="{FF2B5EF4-FFF2-40B4-BE49-F238E27FC236}">
                <a16:creationId xmlns:a16="http://schemas.microsoft.com/office/drawing/2014/main" id="{77579436-9312-8344-6A37-7B9C5CF87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616" y="1066800"/>
            <a:ext cx="6242767" cy="5410086"/>
          </a:xfrm>
          <a:prstGeom prst="rect">
            <a:avLst/>
          </a:prstGeom>
        </p:spPr>
      </p:pic>
    </p:spTree>
    <p:extLst>
      <p:ext uri="{BB962C8B-B14F-4D97-AF65-F5344CB8AC3E}">
        <p14:creationId xmlns:p14="http://schemas.microsoft.com/office/powerpoint/2010/main" val="52358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C78FE-9FED-8F5F-98E7-4CC4199B781C}"/>
            </a:ext>
          </a:extLst>
        </p:cNvPr>
        <p:cNvGrpSpPr/>
        <p:nvPr/>
      </p:nvGrpSpPr>
      <p:grpSpPr>
        <a:xfrm>
          <a:off x="0" y="0"/>
          <a:ext cx="0" cy="0"/>
          <a:chOff x="0" y="0"/>
          <a:chExt cx="0" cy="0"/>
        </a:xfrm>
      </p:grpSpPr>
      <p:sp>
        <p:nvSpPr>
          <p:cNvPr id="613378" name="Rectangle 2">
            <a:extLst>
              <a:ext uri="{FF2B5EF4-FFF2-40B4-BE49-F238E27FC236}">
                <a16:creationId xmlns:a16="http://schemas.microsoft.com/office/drawing/2014/main" id="{3A7B9407-3CC5-53C9-8AFF-1F8921A66206}"/>
              </a:ext>
            </a:extLst>
          </p:cNvPr>
          <p:cNvSpPr>
            <a:spLocks noGrp="1" noChangeArrowheads="1"/>
          </p:cNvSpPr>
          <p:nvPr>
            <p:ph type="title"/>
          </p:nvPr>
        </p:nvSpPr>
        <p:spPr>
          <a:xfrm>
            <a:off x="0" y="0"/>
            <a:ext cx="9144000" cy="1524000"/>
          </a:xfrm>
        </p:spPr>
        <p:txBody>
          <a:bodyPr>
            <a:normAutofit/>
            <a:scene3d>
              <a:camera prst="orthographicFront"/>
              <a:lightRig rig="soft" dir="t">
                <a:rot lat="0" lon="0" rev="16800000"/>
              </a:lightRig>
            </a:scene3d>
            <a:sp3d extrusionH="57150" prstMaterial="softEdge">
              <a:bevelT w="38100" h="38100"/>
            </a:sp3d>
          </a:bodyPr>
          <a:lstStyle/>
          <a:p>
            <a:r>
              <a:rPr lang="en-US" sz="3600" dirty="0">
                <a:solidFill>
                  <a:srgbClr val="FFFF00"/>
                </a:solidFill>
                <a:effectLst>
                  <a:outerShdw blurRad="38100" dist="38100" dir="2700000" algn="tl">
                    <a:srgbClr val="000000">
                      <a:alpha val="43137"/>
                    </a:srgbClr>
                  </a:outerShdw>
                </a:effectLst>
                <a:latin typeface="Arial" charset="0"/>
              </a:rPr>
              <a:t>What is Excessive Environmental Risk?</a:t>
            </a:r>
            <a:endParaRPr lang="en-US" dirty="0">
              <a:solidFill>
                <a:srgbClr val="FFFF00"/>
              </a:solidFill>
              <a:effectLst>
                <a:outerShdw blurRad="38100" dist="38100" dir="2700000" algn="tl">
                  <a:srgbClr val="000000">
                    <a:alpha val="43137"/>
                  </a:srgbClr>
                </a:outerShdw>
              </a:effectLst>
            </a:endParaRPr>
          </a:p>
        </p:txBody>
      </p:sp>
      <p:sp>
        <p:nvSpPr>
          <p:cNvPr id="613379" name="Rectangle 3">
            <a:extLst>
              <a:ext uri="{FF2B5EF4-FFF2-40B4-BE49-F238E27FC236}">
                <a16:creationId xmlns:a16="http://schemas.microsoft.com/office/drawing/2014/main" id="{800B7E23-6089-774E-2718-4CF3612B9505}"/>
              </a:ext>
            </a:extLst>
          </p:cNvPr>
          <p:cNvSpPr>
            <a:spLocks noGrp="1" noChangeArrowheads="1"/>
          </p:cNvSpPr>
          <p:nvPr>
            <p:ph idx="1"/>
          </p:nvPr>
        </p:nvSpPr>
        <p:spPr>
          <a:xfrm>
            <a:off x="647700" y="1524000"/>
            <a:ext cx="7848600" cy="4648200"/>
          </a:xfrm>
        </p:spPr>
        <p:txBody>
          <a:bodyPr>
            <a:normAutofit/>
          </a:bodyPr>
          <a:lstStyle/>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Concentrations of chemical contaminants in soil, groundwater and indoor air exceed standards published by the U.S. EPA, Ohio EPA Voluntary Action Program (VAP), and Ohio Bureau of Underground Storage Tank Regulations (BUSTR).  Standards are typically based on 1 in 100,000 excessive cancer risk and a cumulative hazard quotient of 1 for non-carcinogenic risk.</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Standards are published for both residential and commercial exposure scenarios and are typically based on 30 years of exposure.  </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Site specific standards or target levels can also be developed following procedures published by the U.S. EPA, Ohio EPA and BUSTR. </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endParaRPr lang="en-US" sz="2000" b="1" dirty="0">
              <a:latin typeface="Arial"/>
              <a:ea typeface="Times New Roman"/>
              <a:cs typeface="Times New Roman"/>
            </a:endParaRPr>
          </a:p>
        </p:txBody>
      </p:sp>
    </p:spTree>
    <p:extLst>
      <p:ext uri="{BB962C8B-B14F-4D97-AF65-F5344CB8AC3E}">
        <p14:creationId xmlns:p14="http://schemas.microsoft.com/office/powerpoint/2010/main" val="247421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990600"/>
          </a:xfrm>
        </p:spPr>
        <p:txBody>
          <a:bodyPr/>
          <a:lstStyle/>
          <a:p>
            <a:r>
              <a:rPr lang="en-US" sz="3600" dirty="0">
                <a:solidFill>
                  <a:srgbClr val="FFFF00"/>
                </a:solidFill>
                <a:latin typeface="Arial" charset="0"/>
              </a:rPr>
              <a:t>Hydraulic Sampling Probe</a:t>
            </a:r>
            <a:endParaRPr lang="en-US" sz="3600" dirty="0">
              <a:latin typeface="Arial" charset="0"/>
            </a:endParaRPr>
          </a:p>
        </p:txBody>
      </p:sp>
      <p:pic>
        <p:nvPicPr>
          <p:cNvPr id="8195" name="Picture 3" descr="Z:\SEC 2013 PROJECTS\CURT 2013\Park Presentation\IMG_232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914400"/>
            <a:ext cx="7391400"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897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76200"/>
            <a:ext cx="8686800" cy="762000"/>
          </a:xfrm>
        </p:spPr>
        <p:txBody>
          <a:bodyPr/>
          <a:lstStyle/>
          <a:p>
            <a:r>
              <a:rPr lang="en-US" sz="3600" dirty="0">
                <a:solidFill>
                  <a:srgbClr val="FFFF00"/>
                </a:solidFill>
                <a:latin typeface="Arial" charset="0"/>
              </a:rPr>
              <a:t>Rotary Drill Rig</a:t>
            </a:r>
            <a:endParaRPr lang="en-US" sz="3600" dirty="0">
              <a:latin typeface="Arial" charset="0"/>
            </a:endParaRPr>
          </a:p>
        </p:txBody>
      </p:sp>
      <p:pic>
        <p:nvPicPr>
          <p:cNvPr id="4" name="Picture 3">
            <a:extLst>
              <a:ext uri="{FF2B5EF4-FFF2-40B4-BE49-F238E27FC236}">
                <a16:creationId xmlns:a16="http://schemas.microsoft.com/office/drawing/2014/main" id="{CE4956BF-895B-1CB3-DF48-D96BFF18A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838200"/>
            <a:ext cx="6405410" cy="5782532"/>
          </a:xfrm>
          <a:prstGeom prst="rect">
            <a:avLst/>
          </a:prstGeom>
        </p:spPr>
      </p:pic>
    </p:spTree>
    <p:extLst>
      <p:ext uri="{BB962C8B-B14F-4D97-AF65-F5344CB8AC3E}">
        <p14:creationId xmlns:p14="http://schemas.microsoft.com/office/powerpoint/2010/main" val="799825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1143000"/>
          </a:xfrm>
        </p:spPr>
        <p:txBody>
          <a:bodyPr/>
          <a:lstStyle/>
          <a:p>
            <a:r>
              <a:rPr lang="en-US" sz="3600" dirty="0">
                <a:solidFill>
                  <a:srgbClr val="FFFF00"/>
                </a:solidFill>
                <a:latin typeface="Arial" charset="0"/>
              </a:rPr>
              <a:t>Groundwater Monitoring Wells</a:t>
            </a:r>
            <a:endParaRPr lang="en-US" sz="3600" dirty="0">
              <a:latin typeface="Arial" charset="0"/>
            </a:endParaRPr>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408795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14600"/>
            <a:ext cx="330708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011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48EA4-4638-087F-B645-2C4AF790F7B0}"/>
            </a:ext>
          </a:extLst>
        </p:cNvPr>
        <p:cNvGrpSpPr/>
        <p:nvPr/>
      </p:nvGrpSpPr>
      <p:grpSpPr>
        <a:xfrm>
          <a:off x="0" y="0"/>
          <a:ext cx="0" cy="0"/>
          <a:chOff x="0" y="0"/>
          <a:chExt cx="0" cy="0"/>
        </a:xfrm>
      </p:grpSpPr>
      <p:sp>
        <p:nvSpPr>
          <p:cNvPr id="651266" name="Rectangle 2">
            <a:extLst>
              <a:ext uri="{FF2B5EF4-FFF2-40B4-BE49-F238E27FC236}">
                <a16:creationId xmlns:a16="http://schemas.microsoft.com/office/drawing/2014/main" id="{9A057AD0-EB4C-E149-C04B-D5944DC206D8}"/>
              </a:ext>
            </a:extLst>
          </p:cNvPr>
          <p:cNvSpPr>
            <a:spLocks noGrp="1" noChangeArrowheads="1"/>
          </p:cNvSpPr>
          <p:nvPr>
            <p:ph type="title"/>
          </p:nvPr>
        </p:nvSpPr>
        <p:spPr>
          <a:xfrm>
            <a:off x="228600" y="0"/>
            <a:ext cx="8686800" cy="1143000"/>
          </a:xfrm>
        </p:spPr>
        <p:txBody>
          <a:bodyPr/>
          <a:lstStyle/>
          <a:p>
            <a:r>
              <a:rPr lang="en-US" sz="3600" dirty="0">
                <a:solidFill>
                  <a:srgbClr val="FFFF00"/>
                </a:solidFill>
                <a:latin typeface="Arial" charset="0"/>
              </a:rPr>
              <a:t>Ground Penetrating Radar</a:t>
            </a:r>
            <a:endParaRPr lang="en-US" sz="3600" dirty="0">
              <a:latin typeface="Arial" charset="0"/>
            </a:endParaRPr>
          </a:p>
        </p:txBody>
      </p:sp>
      <p:pic>
        <p:nvPicPr>
          <p:cNvPr id="4" name="Picture 3">
            <a:extLst>
              <a:ext uri="{FF2B5EF4-FFF2-40B4-BE49-F238E27FC236}">
                <a16:creationId xmlns:a16="http://schemas.microsoft.com/office/drawing/2014/main" id="{FD68C5C0-EA8A-9FC9-2559-C3F79847C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90600"/>
            <a:ext cx="7162800" cy="5520790"/>
          </a:xfrm>
          <a:prstGeom prst="rect">
            <a:avLst/>
          </a:prstGeom>
        </p:spPr>
      </p:pic>
    </p:spTree>
    <p:extLst>
      <p:ext uri="{BB962C8B-B14F-4D97-AF65-F5344CB8AC3E}">
        <p14:creationId xmlns:p14="http://schemas.microsoft.com/office/powerpoint/2010/main" val="187642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0" y="20425"/>
            <a:ext cx="9144000" cy="914400"/>
          </a:xfrm>
        </p:spPr>
        <p:txBody>
          <a:bodyPr>
            <a:normAutofit/>
          </a:bodyPr>
          <a:lstStyle/>
          <a:p>
            <a:r>
              <a:rPr lang="en-US" sz="3600" dirty="0">
                <a:solidFill>
                  <a:srgbClr val="FFFF00"/>
                </a:solidFill>
                <a:latin typeface="Arial" charset="0"/>
              </a:rPr>
              <a:t>Ground Penetrating Radar</a:t>
            </a:r>
            <a:endParaRPr lang="en-US" sz="3600" dirty="0">
              <a:latin typeface="Arial" charset="0"/>
            </a:endParaRPr>
          </a:p>
        </p:txBody>
      </p:sp>
      <p:pic>
        <p:nvPicPr>
          <p:cNvPr id="5" name="Picture 4">
            <a:extLst>
              <a:ext uri="{FF2B5EF4-FFF2-40B4-BE49-F238E27FC236}">
                <a16:creationId xmlns:a16="http://schemas.microsoft.com/office/drawing/2014/main" id="{BB840D55-771D-95DF-EF6A-F2ACA0B32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90600"/>
            <a:ext cx="6400800" cy="5587583"/>
          </a:xfrm>
          <a:prstGeom prst="rect">
            <a:avLst/>
          </a:prstGeom>
        </p:spPr>
      </p:pic>
    </p:spTree>
    <p:extLst>
      <p:ext uri="{BB962C8B-B14F-4D97-AF65-F5344CB8AC3E}">
        <p14:creationId xmlns:p14="http://schemas.microsoft.com/office/powerpoint/2010/main" val="1051626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228600" y="381000"/>
            <a:ext cx="8686800" cy="1524000"/>
          </a:xfrm>
        </p:spPr>
        <p:txBody>
          <a:bodyPr>
            <a:normAutofit fontScale="90000"/>
          </a:bodyPr>
          <a:lstStyle/>
          <a:p>
            <a:r>
              <a:rPr lang="en-US" sz="3600" dirty="0">
                <a:solidFill>
                  <a:srgbClr val="FFFF00"/>
                </a:solidFill>
                <a:latin typeface="Arial" charset="0"/>
              </a:rPr>
              <a:t>How are Leaking Underground Storage Tank Sites in Ohio Evaluated?</a:t>
            </a:r>
            <a:br>
              <a:rPr lang="en-US" sz="3600" dirty="0">
                <a:solidFill>
                  <a:srgbClr val="FFFF00"/>
                </a:solidFill>
                <a:latin typeface="Arial" charset="0"/>
              </a:rPr>
            </a:br>
            <a:r>
              <a:rPr lang="en-US" sz="3600" dirty="0">
                <a:solidFill>
                  <a:srgbClr val="FFFF00"/>
                </a:solidFill>
                <a:latin typeface="Arial" charset="0"/>
              </a:rPr>
              <a:t>(BUSTR Corrective Action)</a:t>
            </a:r>
          </a:p>
        </p:txBody>
      </p:sp>
      <p:sp>
        <p:nvSpPr>
          <p:cNvPr id="630787" name="Rectangle 3"/>
          <p:cNvSpPr>
            <a:spLocks noGrp="1" noChangeArrowheads="1"/>
          </p:cNvSpPr>
          <p:nvPr>
            <p:ph idx="1"/>
          </p:nvPr>
        </p:nvSpPr>
        <p:spPr>
          <a:xfrm>
            <a:off x="457200" y="2286000"/>
            <a:ext cx="8001000" cy="4343400"/>
          </a:xfrm>
        </p:spPr>
        <p:txBody>
          <a:bodyPr>
            <a:noAutofit/>
          </a:bodyPr>
          <a:lstStyle/>
          <a:p>
            <a:pPr>
              <a:buSzPct val="75000"/>
              <a:buFont typeface="Wingdings" pitchFamily="2" charset="2"/>
              <a:buChar char="Ø"/>
            </a:pPr>
            <a:r>
              <a:rPr lang="en-US" sz="1800" b="1" dirty="0">
                <a:latin typeface="Arial" pitchFamily="34" charset="0"/>
                <a:cs typeface="Arial" pitchFamily="34" charset="0"/>
              </a:rPr>
              <a:t>Required if a release is suspected or confirmed at a BUSTR regulated underground storage tank site.</a:t>
            </a:r>
          </a:p>
          <a:p>
            <a:pPr>
              <a:buSzPct val="75000"/>
              <a:buFont typeface="Wingdings" pitchFamily="2" charset="2"/>
              <a:buChar char="Ø"/>
            </a:pPr>
            <a:endParaRPr lang="en-US" sz="1200" b="1" dirty="0">
              <a:latin typeface="Arial" pitchFamily="34" charset="0"/>
              <a:cs typeface="Arial" pitchFamily="34" charset="0"/>
            </a:endParaRPr>
          </a:p>
          <a:p>
            <a:pPr>
              <a:buSzPct val="75000"/>
              <a:buFont typeface="Wingdings" pitchFamily="2" charset="2"/>
              <a:buChar char="Ø"/>
            </a:pPr>
            <a:r>
              <a:rPr lang="en-US" sz="1800" b="1" dirty="0">
                <a:latin typeface="Arial" pitchFamily="34" charset="0"/>
                <a:cs typeface="Arial" pitchFamily="34" charset="0"/>
              </a:rPr>
              <a:t>Tier 1 Evaluation: Site assessment to define the extent of soil and groundwater impacts similar to a Phase II ESA except permanent groundwater monitoring wells are required.</a:t>
            </a:r>
          </a:p>
          <a:p>
            <a:pPr>
              <a:buSzPct val="75000"/>
              <a:buFont typeface="Wingdings" pitchFamily="2" charset="2"/>
              <a:buChar char="Ø"/>
            </a:pPr>
            <a:endParaRPr lang="en-US" sz="1200" b="1" dirty="0">
              <a:latin typeface="Arial" pitchFamily="34" charset="0"/>
              <a:cs typeface="Arial" pitchFamily="34" charset="0"/>
            </a:endParaRPr>
          </a:p>
          <a:p>
            <a:pPr>
              <a:buSzPct val="75000"/>
              <a:buFont typeface="Wingdings" pitchFamily="2" charset="2"/>
              <a:buChar char="Ø"/>
            </a:pPr>
            <a:r>
              <a:rPr lang="en-US" sz="1800" b="1" dirty="0">
                <a:latin typeface="Arial" pitchFamily="34" charset="0"/>
                <a:cs typeface="Arial" pitchFamily="34" charset="0"/>
              </a:rPr>
              <a:t>Tier 2 Evaluation: Environmental risk assessment including evaluation of: groundwater fate and transport; soil to groundwater leaching; and soil and groundwater to indoor air exposure pathways.</a:t>
            </a:r>
          </a:p>
          <a:p>
            <a:pPr>
              <a:buSzPct val="75000"/>
              <a:buFont typeface="Wingdings" pitchFamily="2" charset="2"/>
              <a:buChar char="Ø"/>
            </a:pPr>
            <a:endParaRPr lang="en-US" sz="1200" b="1" dirty="0">
              <a:latin typeface="Arial" pitchFamily="34" charset="0"/>
              <a:cs typeface="Arial" pitchFamily="34" charset="0"/>
            </a:endParaRPr>
          </a:p>
          <a:p>
            <a:pPr>
              <a:buSzPct val="75000"/>
              <a:buFont typeface="Wingdings" pitchFamily="2" charset="2"/>
              <a:buChar char="Ø"/>
            </a:pPr>
            <a:r>
              <a:rPr lang="en-US" sz="1800" b="1" dirty="0">
                <a:latin typeface="Arial" pitchFamily="34" charset="0"/>
                <a:cs typeface="Arial" pitchFamily="34" charset="0"/>
              </a:rPr>
              <a:t>A Remedial Action Plan is prepared after the Tier 2 Evaluation and may include soil and/or groundwater remediation.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228600" y="381000"/>
            <a:ext cx="8686800" cy="1066800"/>
          </a:xfrm>
        </p:spPr>
        <p:txBody>
          <a:bodyPr>
            <a:normAutofit/>
          </a:bodyPr>
          <a:lstStyle/>
          <a:p>
            <a:r>
              <a:rPr lang="en-US" sz="3600" dirty="0">
                <a:solidFill>
                  <a:srgbClr val="FFFF00"/>
                </a:solidFill>
                <a:latin typeface="Arial" charset="0"/>
              </a:rPr>
              <a:t>Site Remediation</a:t>
            </a:r>
          </a:p>
        </p:txBody>
      </p:sp>
      <p:sp>
        <p:nvSpPr>
          <p:cNvPr id="630787" name="Rectangle 3"/>
          <p:cNvSpPr>
            <a:spLocks noGrp="1" noChangeArrowheads="1"/>
          </p:cNvSpPr>
          <p:nvPr>
            <p:ph idx="1"/>
          </p:nvPr>
        </p:nvSpPr>
        <p:spPr>
          <a:xfrm>
            <a:off x="973138" y="1676400"/>
            <a:ext cx="7269162" cy="4953000"/>
          </a:xfrm>
        </p:spPr>
        <p:txBody>
          <a:bodyPr>
            <a:normAutofit fontScale="92500" lnSpcReduction="20000"/>
          </a:bodyPr>
          <a:lstStyle/>
          <a:p>
            <a:pPr>
              <a:buSzPct val="75000"/>
              <a:buFont typeface="Wingdings" pitchFamily="2" charset="2"/>
              <a:buChar char="Ø"/>
            </a:pPr>
            <a:r>
              <a:rPr lang="en-US" sz="2000" b="1" dirty="0">
                <a:latin typeface="Arial" pitchFamily="34" charset="0"/>
                <a:cs typeface="Arial" pitchFamily="34" charset="0"/>
              </a:rPr>
              <a:t>Goal: Lower environmental risk to acceptable levels (below generic published standards or site specific target levels)</a:t>
            </a:r>
          </a:p>
          <a:p>
            <a:pPr>
              <a:buSzPct val="75000"/>
              <a:buFont typeface="Wingdings" pitchFamily="2" charset="2"/>
              <a:buChar char="Ø"/>
            </a:pPr>
            <a:endParaRPr lang="en-US" sz="2000" b="1" dirty="0">
              <a:latin typeface="Arial" pitchFamily="34" charset="0"/>
              <a:cs typeface="Arial" pitchFamily="34" charset="0"/>
            </a:endParaRPr>
          </a:p>
          <a:p>
            <a:pPr>
              <a:buSzPct val="75000"/>
              <a:buFont typeface="Wingdings" pitchFamily="2" charset="2"/>
              <a:buChar char="Ø"/>
            </a:pPr>
            <a:r>
              <a:rPr lang="en-US" sz="2000" b="1" dirty="0">
                <a:latin typeface="Arial" pitchFamily="34" charset="0"/>
                <a:cs typeface="Arial" pitchFamily="34" charset="0"/>
              </a:rPr>
              <a:t>Soil: Landfilling, Bioremediation, Vapor Extraction, Chemical Oxidation, Thermal Oxidation, Stabilization </a:t>
            </a:r>
          </a:p>
          <a:p>
            <a:pPr>
              <a:buSzPct val="75000"/>
              <a:buFont typeface="Wingdings" pitchFamily="2" charset="2"/>
              <a:buChar char="Ø"/>
            </a:pPr>
            <a:endParaRPr lang="en-US" sz="2000" b="1" dirty="0">
              <a:latin typeface="Arial" pitchFamily="34" charset="0"/>
              <a:cs typeface="Arial" pitchFamily="34" charset="0"/>
            </a:endParaRPr>
          </a:p>
          <a:p>
            <a:pPr>
              <a:buSzPct val="75000"/>
              <a:buFont typeface="Wingdings" pitchFamily="2" charset="2"/>
              <a:buChar char="Ø"/>
            </a:pPr>
            <a:r>
              <a:rPr lang="en-US" sz="2000" b="1" dirty="0">
                <a:latin typeface="Arial" pitchFamily="34" charset="0"/>
                <a:cs typeface="Arial" pitchFamily="34" charset="0"/>
              </a:rPr>
              <a:t>Groundwater: Extraction and Off-Site Treatment, Carbon Adsorption, Air Stripping, Bioremediation, Chemical Oxidation, Natural Attenuation, Reactive Barriers</a:t>
            </a:r>
          </a:p>
          <a:p>
            <a:pPr>
              <a:buSzPct val="75000"/>
              <a:buFont typeface="Wingdings" pitchFamily="2" charset="2"/>
              <a:buChar char="Ø"/>
            </a:pPr>
            <a:endParaRPr lang="en-US" sz="2000" b="1" dirty="0">
              <a:latin typeface="Arial" pitchFamily="34" charset="0"/>
              <a:cs typeface="Arial" pitchFamily="34" charset="0"/>
            </a:endParaRPr>
          </a:p>
          <a:p>
            <a:pPr>
              <a:buSzPct val="75000"/>
              <a:buFont typeface="Wingdings" pitchFamily="2" charset="2"/>
              <a:buChar char="Ø"/>
            </a:pPr>
            <a:r>
              <a:rPr lang="en-US" sz="2000" b="1" dirty="0">
                <a:latin typeface="Arial" pitchFamily="34" charset="0"/>
                <a:cs typeface="Arial" pitchFamily="34" charset="0"/>
              </a:rPr>
              <a:t>Soil Vapors: Vapor Extraction</a:t>
            </a:r>
          </a:p>
          <a:p>
            <a:pPr>
              <a:buSzPct val="75000"/>
              <a:buFont typeface="Wingdings" pitchFamily="2" charset="2"/>
              <a:buChar char="Ø"/>
            </a:pPr>
            <a:endParaRPr lang="en-US" sz="2000" b="1" dirty="0">
              <a:latin typeface="Arial" pitchFamily="34" charset="0"/>
              <a:cs typeface="Arial" pitchFamily="34" charset="0"/>
            </a:endParaRPr>
          </a:p>
          <a:p>
            <a:pPr>
              <a:buSzPct val="75000"/>
              <a:buFont typeface="Wingdings" pitchFamily="2" charset="2"/>
              <a:buChar char="Ø"/>
            </a:pPr>
            <a:r>
              <a:rPr lang="en-US" sz="2000" b="1" dirty="0">
                <a:latin typeface="Arial" pitchFamily="34" charset="0"/>
                <a:cs typeface="Arial" pitchFamily="34" charset="0"/>
              </a:rPr>
              <a:t>Land Use Restrictions: No Groundwater Use, No Residential Use, No Basements, No Excavations </a:t>
            </a:r>
          </a:p>
          <a:p>
            <a:pPr>
              <a:buSzPct val="75000"/>
              <a:buFont typeface="Wingdings" pitchFamily="2" charset="2"/>
              <a:buChar char="Ø"/>
            </a:pPr>
            <a:endParaRPr lang="en-US" sz="2000" b="1" dirty="0">
              <a:latin typeface="Arial" pitchFamily="34" charset="0"/>
              <a:cs typeface="Arial" pitchFamily="34" charset="0"/>
            </a:endParaRPr>
          </a:p>
          <a:p>
            <a:pPr>
              <a:buSzPct val="75000"/>
              <a:buFont typeface="Wingdings" pitchFamily="2" charset="2"/>
              <a:buChar char="Ø"/>
            </a:pPr>
            <a:r>
              <a:rPr lang="en-US" sz="2000" b="1" dirty="0">
                <a:latin typeface="Arial" pitchFamily="34" charset="0"/>
                <a:cs typeface="Arial" pitchFamily="34" charset="0"/>
              </a:rPr>
              <a:t>Engineering Controls: Vapor Intrusion Barrier, Sub-Slab Depressurization, Pavement, Clean Soil Cover</a:t>
            </a:r>
          </a:p>
        </p:txBody>
      </p:sp>
    </p:spTree>
    <p:extLst>
      <p:ext uri="{BB962C8B-B14F-4D97-AF65-F5344CB8AC3E}">
        <p14:creationId xmlns:p14="http://schemas.microsoft.com/office/powerpoint/2010/main" val="3719478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1905000"/>
          </a:xfrm>
        </p:spPr>
        <p:txBody>
          <a:bodyPr/>
          <a:lstStyle/>
          <a:p>
            <a:r>
              <a:rPr lang="en-US" sz="3600" dirty="0">
                <a:solidFill>
                  <a:srgbClr val="FFFF00"/>
                </a:solidFill>
                <a:latin typeface="Arial" charset="0"/>
              </a:rPr>
              <a:t>Soil Excavation and Disposal</a:t>
            </a:r>
            <a:endParaRPr lang="en-US" sz="3600" dirty="0">
              <a:latin typeface="Arial"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1447800"/>
            <a:ext cx="6705600" cy="5029200"/>
          </a:xfrm>
        </p:spPr>
      </p:pic>
    </p:spTree>
    <p:extLst>
      <p:ext uri="{BB962C8B-B14F-4D97-AF65-F5344CB8AC3E}">
        <p14:creationId xmlns:p14="http://schemas.microsoft.com/office/powerpoint/2010/main" val="1671379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21F15-ABD9-ABB3-712D-26758A8ACD25}"/>
            </a:ext>
          </a:extLst>
        </p:cNvPr>
        <p:cNvGrpSpPr/>
        <p:nvPr/>
      </p:nvGrpSpPr>
      <p:grpSpPr>
        <a:xfrm>
          <a:off x="0" y="0"/>
          <a:ext cx="0" cy="0"/>
          <a:chOff x="0" y="0"/>
          <a:chExt cx="0" cy="0"/>
        </a:xfrm>
      </p:grpSpPr>
      <p:sp>
        <p:nvSpPr>
          <p:cNvPr id="651266" name="Rectangle 2">
            <a:extLst>
              <a:ext uri="{FF2B5EF4-FFF2-40B4-BE49-F238E27FC236}">
                <a16:creationId xmlns:a16="http://schemas.microsoft.com/office/drawing/2014/main" id="{46DA4846-2FEA-D96E-095C-8D08B6B97827}"/>
              </a:ext>
            </a:extLst>
          </p:cNvPr>
          <p:cNvSpPr>
            <a:spLocks noGrp="1" noChangeArrowheads="1"/>
          </p:cNvSpPr>
          <p:nvPr>
            <p:ph type="title"/>
          </p:nvPr>
        </p:nvSpPr>
        <p:spPr>
          <a:xfrm>
            <a:off x="228600" y="0"/>
            <a:ext cx="8686800" cy="1905000"/>
          </a:xfrm>
        </p:spPr>
        <p:txBody>
          <a:bodyPr/>
          <a:lstStyle/>
          <a:p>
            <a:r>
              <a:rPr lang="en-US" sz="3600" dirty="0">
                <a:solidFill>
                  <a:srgbClr val="FFFF00"/>
                </a:solidFill>
                <a:latin typeface="Arial" charset="0"/>
              </a:rPr>
              <a:t>Soil Excavation and Disposal</a:t>
            </a:r>
            <a:endParaRPr lang="en-US" sz="3600" dirty="0">
              <a:latin typeface="Arial" charset="0"/>
            </a:endParaRPr>
          </a:p>
        </p:txBody>
      </p:sp>
      <p:pic>
        <p:nvPicPr>
          <p:cNvPr id="6" name="Picture 5">
            <a:extLst>
              <a:ext uri="{FF2B5EF4-FFF2-40B4-BE49-F238E27FC236}">
                <a16:creationId xmlns:a16="http://schemas.microsoft.com/office/drawing/2014/main" id="{251D8FA0-AE0F-63F8-1CF0-660239BC6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47800"/>
            <a:ext cx="6400800" cy="4885208"/>
          </a:xfrm>
          <a:prstGeom prst="rect">
            <a:avLst/>
          </a:prstGeom>
        </p:spPr>
      </p:pic>
    </p:spTree>
    <p:extLst>
      <p:ext uri="{BB962C8B-B14F-4D97-AF65-F5344CB8AC3E}">
        <p14:creationId xmlns:p14="http://schemas.microsoft.com/office/powerpoint/2010/main" val="1949011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1905000"/>
          </a:xfrm>
        </p:spPr>
        <p:txBody>
          <a:bodyPr/>
          <a:lstStyle/>
          <a:p>
            <a:r>
              <a:rPr lang="en-US" sz="3600" dirty="0">
                <a:solidFill>
                  <a:srgbClr val="FFFF00"/>
                </a:solidFill>
                <a:latin typeface="Arial" charset="0"/>
              </a:rPr>
              <a:t>Chemical Oxidation and Bioremediation</a:t>
            </a:r>
            <a:endParaRPr lang="en-US" sz="3600" dirty="0">
              <a:latin typeface="Arial" charset="0"/>
            </a:endParaRPr>
          </a:p>
        </p:txBody>
      </p:sp>
      <p:pic>
        <p:nvPicPr>
          <p:cNvPr id="14338" name="Picture 2" descr="Z:\SEC 2013 PROJECTS\CURT 2013\Park Presentation\IMGP558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4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3BC42-490E-CFD1-F8DD-B6AF2E5C33CD}"/>
            </a:ext>
          </a:extLst>
        </p:cNvPr>
        <p:cNvGrpSpPr/>
        <p:nvPr/>
      </p:nvGrpSpPr>
      <p:grpSpPr>
        <a:xfrm>
          <a:off x="0" y="0"/>
          <a:ext cx="0" cy="0"/>
          <a:chOff x="0" y="0"/>
          <a:chExt cx="0" cy="0"/>
        </a:xfrm>
      </p:grpSpPr>
      <p:sp>
        <p:nvSpPr>
          <p:cNvPr id="613378" name="Rectangle 2">
            <a:extLst>
              <a:ext uri="{FF2B5EF4-FFF2-40B4-BE49-F238E27FC236}">
                <a16:creationId xmlns:a16="http://schemas.microsoft.com/office/drawing/2014/main" id="{B6FE24B6-39F3-7A2C-924F-2C3CB895535D}"/>
              </a:ext>
            </a:extLst>
          </p:cNvPr>
          <p:cNvSpPr>
            <a:spLocks noGrp="1" noChangeArrowheads="1"/>
          </p:cNvSpPr>
          <p:nvPr>
            <p:ph type="title"/>
          </p:nvPr>
        </p:nvSpPr>
        <p:spPr>
          <a:xfrm>
            <a:off x="0" y="76200"/>
            <a:ext cx="9144000" cy="1752600"/>
          </a:xfrm>
        </p:spPr>
        <p:txBody>
          <a:bodyPr>
            <a:normAutofit/>
            <a:scene3d>
              <a:camera prst="orthographicFront"/>
              <a:lightRig rig="soft" dir="t">
                <a:rot lat="0" lon="0" rev="16800000"/>
              </a:lightRig>
            </a:scene3d>
            <a:sp3d extrusionH="57150" prstMaterial="softEdge">
              <a:bevelT w="38100" h="38100"/>
            </a:sp3d>
          </a:bodyPr>
          <a:lstStyle/>
          <a:p>
            <a:r>
              <a:rPr lang="en-US" dirty="0">
                <a:solidFill>
                  <a:srgbClr val="FFFF00"/>
                </a:solidFill>
                <a:effectLst>
                  <a:outerShdw blurRad="38100" dist="38100" dir="2700000" algn="tl">
                    <a:srgbClr val="000000">
                      <a:alpha val="43137"/>
                    </a:srgbClr>
                  </a:outerShdw>
                </a:effectLst>
              </a:rPr>
              <a:t>Mitigation of  Excessive Environmental Risk</a:t>
            </a:r>
          </a:p>
        </p:txBody>
      </p:sp>
      <p:sp>
        <p:nvSpPr>
          <p:cNvPr id="613379" name="Rectangle 3">
            <a:extLst>
              <a:ext uri="{FF2B5EF4-FFF2-40B4-BE49-F238E27FC236}">
                <a16:creationId xmlns:a16="http://schemas.microsoft.com/office/drawing/2014/main" id="{9C0B34DA-AB8A-BCB4-68B0-9009456270D6}"/>
              </a:ext>
            </a:extLst>
          </p:cNvPr>
          <p:cNvSpPr>
            <a:spLocks noGrp="1" noChangeArrowheads="1"/>
          </p:cNvSpPr>
          <p:nvPr>
            <p:ph idx="1"/>
          </p:nvPr>
        </p:nvSpPr>
        <p:spPr>
          <a:xfrm>
            <a:off x="647700" y="1981200"/>
            <a:ext cx="7848600" cy="4191000"/>
          </a:xfrm>
        </p:spPr>
        <p:txBody>
          <a:bodyPr>
            <a:normAutofit/>
          </a:bodyPr>
          <a:lstStyle/>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Source removal (soil excavation and groundwater extraction).</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Contaminant reduction to acceptable concentrations through treatment including: chemical oxidation, biological treatment; activated carbon adsorption; and thermal processes.  Includes </a:t>
            </a:r>
            <a:r>
              <a:rPr lang="en-US" sz="1800" b="1" i="1" dirty="0">
                <a:latin typeface="Arial"/>
                <a:ea typeface="Times New Roman"/>
                <a:cs typeface="Times New Roman"/>
              </a:rPr>
              <a:t>in situ</a:t>
            </a:r>
            <a:r>
              <a:rPr lang="en-US" sz="1800" b="1" dirty="0">
                <a:latin typeface="Arial"/>
                <a:ea typeface="Times New Roman"/>
                <a:cs typeface="Times New Roman"/>
              </a:rPr>
              <a:t> and </a:t>
            </a:r>
            <a:r>
              <a:rPr lang="en-US" sz="1800" b="1" i="1" dirty="0">
                <a:latin typeface="Arial"/>
                <a:ea typeface="Times New Roman"/>
                <a:cs typeface="Times New Roman"/>
              </a:rPr>
              <a:t>ex situ </a:t>
            </a:r>
            <a:r>
              <a:rPr lang="en-US" sz="1800" b="1" dirty="0">
                <a:latin typeface="Arial"/>
                <a:ea typeface="Times New Roman"/>
                <a:cs typeface="Times New Roman"/>
              </a:rPr>
              <a:t>treatment.</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Engineering controls to prevent exposures including: vapor intrusion barriers; sub-slab depressurization; clean soil cover; and paved surfaces.</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r>
              <a:rPr lang="en-US" sz="1800" b="1" dirty="0">
                <a:latin typeface="Arial"/>
                <a:ea typeface="Times New Roman"/>
                <a:cs typeface="Times New Roman"/>
              </a:rPr>
              <a:t>Environmental covenants (deed restrictions) prohibiting residential use, potable use of groundwater, etc.  </a:t>
            </a: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endParaRPr lang="en-US" sz="1800" b="1" dirty="0">
              <a:latin typeface="Arial"/>
              <a:ea typeface="Times New Roman"/>
              <a:cs typeface="Times New Roman"/>
            </a:endParaRPr>
          </a:p>
          <a:p>
            <a:pPr marL="342900" indent="-342900">
              <a:spcBef>
                <a:spcPts val="0"/>
              </a:spcBef>
              <a:buSzPct val="75000"/>
              <a:buFont typeface="Wingdings" pitchFamily="2" charset="2"/>
              <a:buChar char="Ø"/>
              <a:tabLst>
                <a:tab pos="594360" algn="l"/>
              </a:tabLst>
            </a:pPr>
            <a:endParaRPr lang="en-US" sz="2000" b="1" dirty="0">
              <a:latin typeface="Arial"/>
              <a:ea typeface="Times New Roman"/>
              <a:cs typeface="Times New Roman"/>
            </a:endParaRPr>
          </a:p>
        </p:txBody>
      </p:sp>
    </p:spTree>
    <p:extLst>
      <p:ext uri="{BB962C8B-B14F-4D97-AF65-F5344CB8AC3E}">
        <p14:creationId xmlns:p14="http://schemas.microsoft.com/office/powerpoint/2010/main" val="1045615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1905000"/>
          </a:xfrm>
        </p:spPr>
        <p:txBody>
          <a:bodyPr/>
          <a:lstStyle/>
          <a:p>
            <a:r>
              <a:rPr lang="en-US" sz="3600" dirty="0">
                <a:solidFill>
                  <a:srgbClr val="FFFF00"/>
                </a:solidFill>
                <a:latin typeface="Arial" charset="0"/>
              </a:rPr>
              <a:t>Enhanced Fluid Recovery (EFR)</a:t>
            </a:r>
            <a:endParaRPr lang="en-US" sz="3600" dirty="0">
              <a:latin typeface="Arial"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1600200"/>
            <a:ext cx="6553200" cy="4914900"/>
          </a:xfrm>
        </p:spPr>
      </p:pic>
    </p:spTree>
    <p:extLst>
      <p:ext uri="{BB962C8B-B14F-4D97-AF65-F5344CB8AC3E}">
        <p14:creationId xmlns:p14="http://schemas.microsoft.com/office/powerpoint/2010/main" val="1812069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1905000"/>
          </a:xfrm>
        </p:spPr>
        <p:txBody>
          <a:bodyPr/>
          <a:lstStyle/>
          <a:p>
            <a:r>
              <a:rPr lang="en-US" sz="3600" dirty="0">
                <a:solidFill>
                  <a:srgbClr val="FFFF00"/>
                </a:solidFill>
                <a:latin typeface="Arial" charset="0"/>
              </a:rPr>
              <a:t>Sub-Slab Vapor Intrusion </a:t>
            </a:r>
            <a:br>
              <a:rPr lang="en-US" sz="3600" dirty="0">
                <a:solidFill>
                  <a:srgbClr val="FFFF00"/>
                </a:solidFill>
                <a:latin typeface="Arial" charset="0"/>
              </a:rPr>
            </a:br>
            <a:r>
              <a:rPr lang="en-US" sz="3600" dirty="0">
                <a:solidFill>
                  <a:srgbClr val="FFFF00"/>
                </a:solidFill>
                <a:latin typeface="Arial" charset="0"/>
              </a:rPr>
              <a:t>Mitigation System</a:t>
            </a:r>
            <a:endParaRPr lang="en-US" sz="3600" dirty="0">
              <a:latin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068" y="2133600"/>
            <a:ext cx="4267200" cy="3200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133599"/>
            <a:ext cx="4316268" cy="3237201"/>
          </a:xfrm>
          <a:prstGeom prst="rect">
            <a:avLst/>
          </a:prstGeom>
        </p:spPr>
      </p:pic>
    </p:spTree>
    <p:extLst>
      <p:ext uri="{BB962C8B-B14F-4D97-AF65-F5344CB8AC3E}">
        <p14:creationId xmlns:p14="http://schemas.microsoft.com/office/powerpoint/2010/main" val="3589530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1905000"/>
          </a:xfrm>
        </p:spPr>
        <p:txBody>
          <a:bodyPr/>
          <a:lstStyle/>
          <a:p>
            <a:r>
              <a:rPr lang="en-US" sz="3600" dirty="0">
                <a:solidFill>
                  <a:srgbClr val="FFFF00"/>
                </a:solidFill>
                <a:latin typeface="Arial" charset="0"/>
              </a:rPr>
              <a:t>Vapor Intrusion Barrier</a:t>
            </a:r>
            <a:endParaRPr lang="en-US" sz="3600" dirty="0">
              <a:latin typeface="Arial" charset="0"/>
            </a:endParaRPr>
          </a:p>
        </p:txBody>
      </p:sp>
      <p:pic>
        <p:nvPicPr>
          <p:cNvPr id="2052" name="Picture 4" descr="http://www.amcolminerals.com.au/images/Northern%20Hospita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20800" y="16002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33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228600" y="0"/>
            <a:ext cx="8686800" cy="6781800"/>
          </a:xfrm>
        </p:spPr>
        <p:txBody>
          <a:bodyPr/>
          <a:lstStyle/>
          <a:p>
            <a:r>
              <a:rPr lang="en-US" sz="3600" dirty="0">
                <a:solidFill>
                  <a:srgbClr val="FFFF00"/>
                </a:solidFill>
                <a:latin typeface="Arial" charset="0"/>
              </a:rPr>
              <a:t>Questions ?</a:t>
            </a:r>
            <a:endParaRPr lang="en-US" sz="3600" dirty="0">
              <a:latin typeface="Arial" charset="0"/>
            </a:endParaRPr>
          </a:p>
        </p:txBody>
      </p:sp>
    </p:spTree>
    <p:extLst>
      <p:ext uri="{BB962C8B-B14F-4D97-AF65-F5344CB8AC3E}">
        <p14:creationId xmlns:p14="http://schemas.microsoft.com/office/powerpoint/2010/main" val="398389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457200"/>
            <a:ext cx="9144000" cy="1143000"/>
          </a:xfrm>
        </p:spPr>
        <p:txBody>
          <a:bodyPr>
            <a:normAutofit/>
            <a:scene3d>
              <a:camera prst="orthographicFront"/>
              <a:lightRig rig="soft" dir="t">
                <a:rot lat="0" lon="0" rev="16800000"/>
              </a:lightRig>
            </a:scene3d>
            <a:sp3d extrusionH="57150" prstMaterial="softEdge">
              <a:bevelT w="38100" h="38100"/>
            </a:sp3d>
          </a:bodyPr>
          <a:lstStyle/>
          <a:p>
            <a:r>
              <a:rPr lang="en-US" sz="3600" dirty="0">
                <a:solidFill>
                  <a:srgbClr val="FFFF00"/>
                </a:solidFill>
                <a:effectLst>
                  <a:outerShdw blurRad="38100" dist="38100" dir="2700000" algn="tl">
                    <a:srgbClr val="000000">
                      <a:alpha val="43137"/>
                    </a:srgbClr>
                  </a:outerShdw>
                </a:effectLst>
                <a:latin typeface="Arial" charset="0"/>
              </a:rPr>
              <a:t>Evaluating Environmental Risk</a:t>
            </a:r>
            <a:endParaRPr lang="en-US" dirty="0">
              <a:solidFill>
                <a:srgbClr val="FFFF00"/>
              </a:solidFill>
              <a:effectLst>
                <a:outerShdw blurRad="38100" dist="38100" dir="2700000" algn="tl">
                  <a:srgbClr val="000000">
                    <a:alpha val="43137"/>
                  </a:srgbClr>
                </a:outerShdw>
              </a:effectLst>
            </a:endParaRPr>
          </a:p>
        </p:txBody>
      </p:sp>
      <p:sp>
        <p:nvSpPr>
          <p:cNvPr id="613379" name="Rectangle 3"/>
          <p:cNvSpPr>
            <a:spLocks noGrp="1" noChangeArrowheads="1"/>
          </p:cNvSpPr>
          <p:nvPr>
            <p:ph idx="1"/>
          </p:nvPr>
        </p:nvSpPr>
        <p:spPr>
          <a:xfrm>
            <a:off x="647700" y="1752600"/>
            <a:ext cx="7848600" cy="4343400"/>
          </a:xfrm>
        </p:spPr>
        <p:txBody>
          <a:bodyPr>
            <a:noAutofit/>
          </a:bodyPr>
          <a:lstStyle/>
          <a:p>
            <a:pPr marL="137160" indent="0">
              <a:spcBef>
                <a:spcPts val="600"/>
              </a:spcBef>
              <a:buSzPct val="75000"/>
              <a:buNone/>
            </a:pPr>
            <a:r>
              <a:rPr lang="en-US" sz="1800" b="1" u="sng" dirty="0">
                <a:solidFill>
                  <a:srgbClr val="FFFFFF"/>
                </a:solidFill>
                <a:latin typeface="Arial" pitchFamily="34" charset="0"/>
                <a:cs typeface="Arial" pitchFamily="34" charset="0"/>
              </a:rPr>
              <a:t>Step 1:</a:t>
            </a:r>
            <a:r>
              <a:rPr lang="en-US" sz="1800" b="1" dirty="0">
                <a:solidFill>
                  <a:srgbClr val="FFFFFF"/>
                </a:solidFill>
                <a:latin typeface="Arial" pitchFamily="34" charset="0"/>
                <a:cs typeface="Arial" pitchFamily="34" charset="0"/>
              </a:rPr>
              <a:t> Perform an assessment to determine if the subject property has the potential for excessive environmental risk.   This includes the presence, likely presence or material threat of a release of hazardous substances and petroleum products. </a:t>
            </a:r>
          </a:p>
          <a:p>
            <a:pPr>
              <a:spcBef>
                <a:spcPts val="600"/>
              </a:spcBef>
              <a:buSzPct val="75000"/>
              <a:buFont typeface="Wingdings" pitchFamily="2" charset="2"/>
              <a:buChar char="Ø"/>
            </a:pPr>
            <a:endParaRPr lang="en-US" sz="1200" b="1" dirty="0">
              <a:solidFill>
                <a:srgbClr val="FFFFFF"/>
              </a:solidFill>
              <a:latin typeface="Arial" pitchFamily="34" charset="0"/>
              <a:cs typeface="Arial" pitchFamily="34" charset="0"/>
            </a:endParaRPr>
          </a:p>
          <a:p>
            <a:pPr>
              <a:spcBef>
                <a:spcPts val="600"/>
              </a:spcBef>
              <a:buSzPct val="75000"/>
              <a:buFont typeface="Wingdings" pitchFamily="2" charset="2"/>
              <a:buChar char="Ø"/>
            </a:pPr>
            <a:r>
              <a:rPr lang="en-US" sz="1800" b="1" dirty="0">
                <a:solidFill>
                  <a:srgbClr val="FFFFFF"/>
                </a:solidFill>
                <a:latin typeface="Arial" pitchFamily="34" charset="0"/>
                <a:cs typeface="Arial" pitchFamily="34" charset="0"/>
              </a:rPr>
              <a:t>SBA Records Search with Risk Assessment (SBA SOP 50 10 8) </a:t>
            </a:r>
            <a:br>
              <a:rPr lang="en-US" sz="1800" b="1" dirty="0">
                <a:solidFill>
                  <a:srgbClr val="FFFFFF"/>
                </a:solidFill>
                <a:latin typeface="Arial" pitchFamily="34" charset="0"/>
                <a:cs typeface="Arial" pitchFamily="34" charset="0"/>
              </a:rPr>
            </a:br>
            <a:r>
              <a:rPr lang="en-US" sz="1800" b="1" dirty="0">
                <a:solidFill>
                  <a:srgbClr val="FFFFFF"/>
                </a:solidFill>
                <a:latin typeface="Arial" pitchFamily="34" charset="0"/>
                <a:cs typeface="Arial" pitchFamily="34" charset="0"/>
              </a:rPr>
              <a:t>(Apparent Low Risk Sites – not Environmentally Sensitive per Appendix 6 in SBA SOP 50 10 8)</a:t>
            </a:r>
          </a:p>
          <a:p>
            <a:pPr>
              <a:spcBef>
                <a:spcPts val="600"/>
              </a:spcBef>
              <a:buSzPct val="75000"/>
              <a:buFont typeface="Wingdings" pitchFamily="2" charset="2"/>
              <a:buChar char="Ø"/>
            </a:pPr>
            <a:endParaRPr lang="en-US" sz="1200" b="1" dirty="0">
              <a:solidFill>
                <a:srgbClr val="FFFFFF"/>
              </a:solidFill>
              <a:latin typeface="Arial" pitchFamily="34" charset="0"/>
              <a:cs typeface="Arial" pitchFamily="34" charset="0"/>
            </a:endParaRPr>
          </a:p>
          <a:p>
            <a:pPr>
              <a:spcBef>
                <a:spcPts val="600"/>
              </a:spcBef>
              <a:buSzPct val="75000"/>
              <a:buFont typeface="Wingdings" pitchFamily="2" charset="2"/>
              <a:buChar char="Ø"/>
            </a:pPr>
            <a:r>
              <a:rPr lang="en-US" sz="1800" b="1" dirty="0">
                <a:solidFill>
                  <a:srgbClr val="FFFFFF"/>
                </a:solidFill>
                <a:latin typeface="Arial" pitchFamily="34" charset="0"/>
                <a:cs typeface="Arial" pitchFamily="34" charset="0"/>
              </a:rPr>
              <a:t>Environmental Transaction Screen (ASTM E1528-22)</a:t>
            </a:r>
            <a:br>
              <a:rPr lang="en-US" sz="1800" b="1" dirty="0">
                <a:solidFill>
                  <a:srgbClr val="FFFFFF"/>
                </a:solidFill>
                <a:latin typeface="Arial" pitchFamily="34" charset="0"/>
                <a:cs typeface="Arial" pitchFamily="34" charset="0"/>
              </a:rPr>
            </a:br>
            <a:r>
              <a:rPr lang="en-US" sz="1800" b="1" dirty="0">
                <a:solidFill>
                  <a:srgbClr val="FFFFFF"/>
                </a:solidFill>
                <a:latin typeface="Arial" pitchFamily="34" charset="0"/>
                <a:cs typeface="Arial" pitchFamily="34" charset="0"/>
              </a:rPr>
              <a:t>(Sites where CERCLA liability protection is not desired)</a:t>
            </a:r>
          </a:p>
          <a:p>
            <a:pPr>
              <a:spcBef>
                <a:spcPts val="600"/>
              </a:spcBef>
              <a:buSzPct val="75000"/>
              <a:buFont typeface="Wingdings" pitchFamily="2" charset="2"/>
              <a:buChar char="Ø"/>
            </a:pPr>
            <a:endParaRPr lang="en-US" sz="1200" b="1" dirty="0">
              <a:solidFill>
                <a:srgbClr val="FFFFFF"/>
              </a:solidFill>
              <a:latin typeface="Arial" pitchFamily="34" charset="0"/>
              <a:cs typeface="Arial" pitchFamily="34" charset="0"/>
            </a:endParaRPr>
          </a:p>
          <a:p>
            <a:pPr>
              <a:spcBef>
                <a:spcPts val="600"/>
              </a:spcBef>
              <a:buSzPct val="75000"/>
              <a:buFont typeface="Wingdings" pitchFamily="2" charset="2"/>
              <a:buChar char="Ø"/>
            </a:pPr>
            <a:r>
              <a:rPr lang="en-US" sz="1800" b="1" dirty="0">
                <a:solidFill>
                  <a:srgbClr val="FFFFFF"/>
                </a:solidFill>
                <a:latin typeface="Arial" pitchFamily="34" charset="0"/>
                <a:cs typeface="Arial" pitchFamily="34" charset="0"/>
              </a:rPr>
              <a:t>Phase I Environmental Site Assessment (ASTM E1527-23)</a:t>
            </a:r>
            <a:br>
              <a:rPr lang="en-US" sz="1800" b="1" dirty="0">
                <a:solidFill>
                  <a:srgbClr val="FFFFFF"/>
                </a:solidFill>
                <a:latin typeface="Arial" pitchFamily="34" charset="0"/>
                <a:cs typeface="Arial" pitchFamily="34" charset="0"/>
              </a:rPr>
            </a:br>
            <a:r>
              <a:rPr lang="en-US" sz="1800" b="1" dirty="0">
                <a:solidFill>
                  <a:srgbClr val="FFFFFF"/>
                </a:solidFill>
                <a:latin typeface="Arial" pitchFamily="34" charset="0"/>
                <a:cs typeface="Arial" pitchFamily="34" charset="0"/>
              </a:rPr>
              <a:t>(</a:t>
            </a:r>
            <a:r>
              <a:rPr lang="en-US" sz="1800" b="1" dirty="0">
                <a:solidFill>
                  <a:srgbClr val="FFFFFF"/>
                </a:solidFill>
                <a:latin typeface="Arial" pitchFamily="34" charset="0"/>
                <a:ea typeface="Times New Roman"/>
                <a:cs typeface="Arial" pitchFamily="34" charset="0"/>
              </a:rPr>
              <a:t>Industry standard for “All Appropriate Inquiry under U.S. EPA Brownfield Program” including CERCLA liability protection)</a:t>
            </a:r>
            <a:endParaRPr lang="en-US" sz="1800" b="1" dirty="0">
              <a:latin typeface="Arial"/>
              <a:ea typeface="Times New Roman"/>
              <a:cs typeface="Times New Roman"/>
            </a:endParaRPr>
          </a:p>
        </p:txBody>
      </p:sp>
    </p:spTree>
    <p:extLst>
      <p:ext uri="{BB962C8B-B14F-4D97-AF65-F5344CB8AC3E}">
        <p14:creationId xmlns:p14="http://schemas.microsoft.com/office/powerpoint/2010/main" val="172546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95CF-9DA5-91F5-6C41-1AA607EEAFF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D7ACF0D-984F-1C1E-166C-D08041EE9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32087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C652-5457-7CBF-8B83-7A9A43EDFB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9A7342-576E-5C1A-8064-41F0E0F796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58858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E3025-48F7-C84B-9C00-D09B5F9EAB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E8E88AE-5EAC-4428-5FC9-AFE5930C6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14743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0" y="2356"/>
            <a:ext cx="9144000" cy="835843"/>
          </a:xfrm>
        </p:spPr>
        <p:txBody>
          <a:bodyPr>
            <a:normAutofit/>
            <a:scene3d>
              <a:camera prst="orthographicFront"/>
              <a:lightRig rig="soft" dir="t">
                <a:rot lat="0" lon="0" rev="16800000"/>
              </a:lightRig>
            </a:scene3d>
            <a:sp3d extrusionH="57150" prstMaterial="softEdge">
              <a:bevelT w="38100" h="38100"/>
            </a:sp3d>
          </a:bodyPr>
          <a:lstStyle/>
          <a:p>
            <a:r>
              <a:rPr lang="en-US" sz="3600" dirty="0">
                <a:solidFill>
                  <a:srgbClr val="FFFF00"/>
                </a:solidFill>
                <a:effectLst>
                  <a:outerShdw blurRad="38100" dist="38100" dir="2700000" algn="tl">
                    <a:srgbClr val="000000">
                      <a:alpha val="43137"/>
                    </a:srgbClr>
                  </a:outerShdw>
                </a:effectLst>
                <a:latin typeface="Arial" charset="0"/>
              </a:rPr>
              <a:t>Evaluating Environmental Risk</a:t>
            </a:r>
            <a:endParaRPr lang="en-US" dirty="0">
              <a:solidFill>
                <a:srgbClr val="FFFF00"/>
              </a:solidFill>
              <a:effectLst>
                <a:outerShdw blurRad="38100" dist="38100" dir="2700000" algn="tl">
                  <a:srgbClr val="000000">
                    <a:alpha val="43137"/>
                  </a:srgbClr>
                </a:outerShdw>
              </a:effectLst>
            </a:endParaRPr>
          </a:p>
        </p:txBody>
      </p:sp>
      <p:sp>
        <p:nvSpPr>
          <p:cNvPr id="613379" name="Rectangle 3"/>
          <p:cNvSpPr>
            <a:spLocks noGrp="1" noChangeArrowheads="1"/>
          </p:cNvSpPr>
          <p:nvPr>
            <p:ph idx="1"/>
          </p:nvPr>
        </p:nvSpPr>
        <p:spPr>
          <a:xfrm>
            <a:off x="609600" y="762000"/>
            <a:ext cx="7848600" cy="5791200"/>
          </a:xfrm>
        </p:spPr>
        <p:txBody>
          <a:bodyPr>
            <a:noAutofit/>
          </a:bodyPr>
          <a:lstStyle/>
          <a:p>
            <a:pPr marL="342900" indent="-342900">
              <a:lnSpc>
                <a:spcPct val="120000"/>
              </a:lnSpc>
              <a:spcBef>
                <a:spcPts val="0"/>
              </a:spcBef>
              <a:buSzPct val="75000"/>
              <a:buFont typeface="Wingdings" pitchFamily="2" charset="2"/>
              <a:buChar char="Ø"/>
              <a:tabLst>
                <a:tab pos="594360" algn="l"/>
              </a:tabLst>
            </a:pPr>
            <a:r>
              <a:rPr lang="en-US" sz="1800" b="1" dirty="0">
                <a:latin typeface="Arial"/>
                <a:ea typeface="Times New Roman"/>
                <a:cs typeface="Times New Roman"/>
              </a:rPr>
              <a:t>State and Federal Environmental Databases (1980’s to Present)</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Superfund Sites (National Priorities List) and other CERCLA  (Comprehensive Environmental Response, Compensation, and Liability Act) Sites (1.0 and 0.5 Miles)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Hazardous Waste (RCRA) Corrective Action, TSD, and Generator Sites (1.0 and 0.5 Miles and Subject and Adjoining Properties)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Emergency Response Notification System (Subject Property)</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Landfills and Solid Waste Facilities (0.5 Miles)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Leaking Underground Storage Tank Sites (0.5 Miles)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Registered Underground Storage Tank Sites (Subject and Adjoining Properties)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Voluntary Action Program Sites (0.5 Miles)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Federal and State Institutional and Engineering Control Registries (Subject Property) </a:t>
            </a:r>
          </a:p>
          <a:p>
            <a:pPr marL="662940" lvl="1" indent="-342900">
              <a:lnSpc>
                <a:spcPct val="120000"/>
              </a:lnSpc>
              <a:spcBef>
                <a:spcPts val="0"/>
              </a:spcBef>
              <a:buSzPct val="75000"/>
              <a:buFont typeface="Wingdings" panose="05000000000000000000" pitchFamily="2" charset="2"/>
              <a:buChar char="ü"/>
              <a:tabLst>
                <a:tab pos="594360" algn="l"/>
              </a:tabLst>
            </a:pPr>
            <a:endParaRPr lang="en-US" sz="900" b="1" dirty="0">
              <a:latin typeface="Arial"/>
              <a:ea typeface="Times New Roman"/>
              <a:cs typeface="Times New Roman"/>
            </a:endParaRPr>
          </a:p>
          <a:p>
            <a:pPr marL="342900" indent="-342900">
              <a:lnSpc>
                <a:spcPct val="120000"/>
              </a:lnSpc>
              <a:spcBef>
                <a:spcPts val="0"/>
              </a:spcBef>
              <a:buSzPct val="75000"/>
              <a:buFont typeface="Wingdings" panose="05000000000000000000" pitchFamily="2" charset="2"/>
              <a:buChar char="Ø"/>
              <a:tabLst>
                <a:tab pos="594360" algn="l"/>
              </a:tabLst>
            </a:pPr>
            <a:r>
              <a:rPr lang="en-US" sz="1800" b="1" dirty="0">
                <a:latin typeface="Arial"/>
                <a:ea typeface="Times New Roman"/>
                <a:cs typeface="Times New Roman"/>
              </a:rPr>
              <a:t>Historical Records (First Developed Use to Present)</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Historical Aerial Photography</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City Directory Records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Fire Insurance Maps</a:t>
            </a:r>
          </a:p>
          <a:p>
            <a:pPr marL="662940" lvl="1" indent="-342900">
              <a:spcBef>
                <a:spcPts val="0"/>
              </a:spcBef>
              <a:buSzPct val="75000"/>
              <a:buFont typeface="Wingdings" panose="05000000000000000000" pitchFamily="2" charset="2"/>
              <a:buChar char="ü"/>
              <a:tabLst>
                <a:tab pos="594360" algn="l"/>
              </a:tabLst>
            </a:pPr>
            <a:r>
              <a:rPr lang="en-US" sz="1800" b="1" dirty="0">
                <a:latin typeface="Arial"/>
                <a:ea typeface="Times New Roman"/>
                <a:cs typeface="Times New Roman"/>
              </a:rPr>
              <a:t>Historical Topographic Maps</a:t>
            </a:r>
            <a:endParaRPr lang="en-US" sz="1800" b="1" dirty="0">
              <a:effectLst/>
              <a:latin typeface="Arial"/>
              <a:ea typeface="Times New Roman"/>
              <a:cs typeface="Times New Roman"/>
            </a:endParaRPr>
          </a:p>
        </p:txBody>
      </p:sp>
    </p:spTree>
    <p:extLst>
      <p:ext uri="{BB962C8B-B14F-4D97-AF65-F5344CB8AC3E}">
        <p14:creationId xmlns:p14="http://schemas.microsoft.com/office/powerpoint/2010/main" val="2526283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9168</TotalTime>
  <Words>1922</Words>
  <Application>Microsoft Office PowerPoint</Application>
  <PresentationFormat>On-screen Show (4:3)</PresentationFormat>
  <Paragraphs>239</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Monotype Sorts</vt:lpstr>
      <vt:lpstr>Tahoma</vt:lpstr>
      <vt:lpstr>Times New Roman</vt:lpstr>
      <vt:lpstr>Wingdings</vt:lpstr>
      <vt:lpstr>Wingdings 2</vt:lpstr>
      <vt:lpstr>Wingdings 3</vt:lpstr>
      <vt:lpstr>Apex</vt:lpstr>
      <vt:lpstr> Lunch and Learn:  Environmental Review  of Commercial Real Estate  Community Capital Development Corporation 5475 Rings Road Dublin, OH  </vt:lpstr>
      <vt:lpstr>What is Environmental Risk?</vt:lpstr>
      <vt:lpstr>What is Excessive Environmental Risk?</vt:lpstr>
      <vt:lpstr>Mitigation of  Excessive Environmental Risk</vt:lpstr>
      <vt:lpstr>Evaluating Environmental Risk</vt:lpstr>
      <vt:lpstr>PowerPoint Presentation</vt:lpstr>
      <vt:lpstr>PowerPoint Presentation</vt:lpstr>
      <vt:lpstr>PowerPoint Presentation</vt:lpstr>
      <vt:lpstr>Evaluating Environmental Risk</vt:lpstr>
      <vt:lpstr>Evaluating Environmental Risk</vt:lpstr>
      <vt:lpstr>Phase I Environmental Site Assessment (ASTM E1527-23)</vt:lpstr>
      <vt:lpstr>SBA Gasoline Station Loans</vt:lpstr>
      <vt:lpstr>What are the Findings of an Environmental Assessment?</vt:lpstr>
      <vt:lpstr>Recognized Environmental Condition (REC)</vt:lpstr>
      <vt:lpstr>Recognized Environmental Condition (REC)</vt:lpstr>
      <vt:lpstr>Controlled Recognized Environmental Condition (CREC)</vt:lpstr>
      <vt:lpstr>Historical Recognized Environmental Condition (HREC)</vt:lpstr>
      <vt:lpstr>Business Environmental Risk (BER)</vt:lpstr>
      <vt:lpstr>Recognized Environmental Condition (REC) Environmental Databases</vt:lpstr>
      <vt:lpstr>Recognized Environmental Condition (REC) Environmental Databases</vt:lpstr>
      <vt:lpstr>Recognized Environmental Condition (REC) City Directories</vt:lpstr>
      <vt:lpstr>Recognized Environmental Condition (REC) Aerial Photographs</vt:lpstr>
      <vt:lpstr>Recognized Environmental Condition (REC) Sanborn™ Fire Insurance Maps</vt:lpstr>
      <vt:lpstr>Recognized Environmental Condition (REC)</vt:lpstr>
      <vt:lpstr>Phase II Environmental Site Assessments</vt:lpstr>
      <vt:lpstr>Indoor Air Sampling</vt:lpstr>
      <vt:lpstr>Sub-Slab Soil Vapor Sampling</vt:lpstr>
      <vt:lpstr>Sub-Slab Soil Vapor Sampling</vt:lpstr>
      <vt:lpstr>Hydraulic Sampling Probe</vt:lpstr>
      <vt:lpstr>Hydraulic Sampling Probe</vt:lpstr>
      <vt:lpstr>Rotary Drill Rig</vt:lpstr>
      <vt:lpstr>Groundwater Monitoring Wells</vt:lpstr>
      <vt:lpstr>Ground Penetrating Radar</vt:lpstr>
      <vt:lpstr>Ground Penetrating Radar</vt:lpstr>
      <vt:lpstr>How are Leaking Underground Storage Tank Sites in Ohio Evaluated? (BUSTR Corrective Action)</vt:lpstr>
      <vt:lpstr>Site Remediation</vt:lpstr>
      <vt:lpstr>Soil Excavation and Disposal</vt:lpstr>
      <vt:lpstr>Soil Excavation and Disposal</vt:lpstr>
      <vt:lpstr>Chemical Oxidation and Bioremediation</vt:lpstr>
      <vt:lpstr>Enhanced Fluid Recovery (EFR)</vt:lpstr>
      <vt:lpstr>Sub-Slab Vapor Intrusion  Mitigation System</vt:lpstr>
      <vt:lpstr>Vapor Intrusion Barrier</vt:lpstr>
      <vt:lpstr>Questions ?</vt:lpstr>
    </vt:vector>
  </TitlesOfParts>
  <Company>CHI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With the New Storm Water General Permit</dc:title>
  <dc:creator>Nanette A. Spence</dc:creator>
  <cp:lastModifiedBy>Curt Spence</cp:lastModifiedBy>
  <cp:revision>370</cp:revision>
  <cp:lastPrinted>2021-02-01T22:37:08Z</cp:lastPrinted>
  <dcterms:created xsi:type="dcterms:W3CDTF">2000-12-05T02:05:06Z</dcterms:created>
  <dcterms:modified xsi:type="dcterms:W3CDTF">2026-01-15T14:53:45Z</dcterms:modified>
</cp:coreProperties>
</file>