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48" r:id="rId3"/>
    <p:sldMasterId id="2147483670" r:id="rId4"/>
  </p:sldMasterIdLst>
  <p:notesMasterIdLst>
    <p:notesMasterId r:id="rId19"/>
  </p:notesMasterIdLst>
  <p:handoutMasterIdLst>
    <p:handoutMasterId r:id="rId20"/>
  </p:handoutMasterIdLst>
  <p:sldIdLst>
    <p:sldId id="443" r:id="rId5"/>
    <p:sldId id="589" r:id="rId6"/>
    <p:sldId id="530" r:id="rId7"/>
    <p:sldId id="593" r:id="rId8"/>
    <p:sldId id="598" r:id="rId9"/>
    <p:sldId id="594" r:id="rId10"/>
    <p:sldId id="595" r:id="rId11"/>
    <p:sldId id="590" r:id="rId12"/>
    <p:sldId id="596" r:id="rId13"/>
    <p:sldId id="599" r:id="rId14"/>
    <p:sldId id="591" r:id="rId15"/>
    <p:sldId id="597" r:id="rId16"/>
    <p:sldId id="592" r:id="rId17"/>
    <p:sldId id="519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herty, Michelle" initials="DM" lastIdx="2" clrIdx="0">
    <p:extLst>
      <p:ext uri="{19B8F6BF-5375-455C-9EA6-DF929625EA0E}">
        <p15:presenceInfo xmlns:p15="http://schemas.microsoft.com/office/powerpoint/2012/main" userId="S-1-5-21-8915387-642460353-487470036-58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C7C"/>
    <a:srgbClr val="E774AD"/>
    <a:srgbClr val="EBD6E7"/>
    <a:srgbClr val="E3ECFF"/>
    <a:srgbClr val="D6A497"/>
    <a:srgbClr val="1A252D"/>
    <a:srgbClr val="DFDFDF"/>
    <a:srgbClr val="005E85"/>
    <a:srgbClr val="FFF26B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83414" autoAdjust="0"/>
  </p:normalViewPr>
  <p:slideViewPr>
    <p:cSldViewPr>
      <p:cViewPr varScale="1">
        <p:scale>
          <a:sx n="92" d="100"/>
          <a:sy n="92" d="100"/>
        </p:scale>
        <p:origin x="58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17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789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0" y="1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/>
          <a:lstStyle>
            <a:lvl1pPr algn="r">
              <a:defRPr sz="1100"/>
            </a:lvl1pPr>
          </a:lstStyle>
          <a:p>
            <a:fld id="{5FD77455-B497-4517-BC03-B040C633B0FD}" type="datetimeFigureOut">
              <a:rPr lang="en-US" smtClean="0"/>
              <a:t>6/17/2025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2" rIns="91425" bIns="45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3575"/>
            <a:ext cx="5607050" cy="3660775"/>
          </a:xfrm>
          <a:prstGeom prst="rect">
            <a:avLst/>
          </a:prstGeom>
        </p:spPr>
        <p:txBody>
          <a:bodyPr vert="horz" lIns="91425" tIns="45712" rIns="91425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6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0" y="8829676"/>
            <a:ext cx="3038475" cy="466725"/>
          </a:xfrm>
          <a:prstGeom prst="rect">
            <a:avLst/>
          </a:prstGeom>
        </p:spPr>
        <p:txBody>
          <a:bodyPr vert="horz" lIns="91425" tIns="45712" rIns="91425" bIns="45712" rtlCol="0" anchor="b"/>
          <a:lstStyle>
            <a:lvl1pPr algn="r">
              <a:defRPr sz="1100"/>
            </a:lvl1pPr>
          </a:lstStyle>
          <a:p>
            <a:fld id="{DD7F66D3-754B-434B-874F-98CE50D7F9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99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064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E6698-7AB8-0AC3-9A83-FEAFF2982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13AE82-AEC6-4290-30A9-CC975F1D27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5E4B1-2250-8C01-7A1C-E775047CF7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231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2C910-E2BD-97FF-B93E-D5FFFA23F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98A4C4-94C4-697E-8FAA-A42E802830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615FD-7292-A2D0-D058-E5E171FAD2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29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B62EF-DF5C-C591-AA1C-7A632CF12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A2E320-BF45-3BFE-4F66-1884F8D56F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E29736-6E58-161C-FBA5-09FF20953C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265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34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1773">
              <a:defRPr/>
            </a:pP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55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5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F4CFC-3CF5-F61E-F88C-EF114BDA9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7FE0CD-B253-6765-B055-5CDF1B9138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2405C0-CD2F-5231-E673-23E3C0D9E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44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2E799-61A5-CF87-EA5C-A006F5A4D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D570EB-7E88-404F-1BCD-4683C70515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1988CE-7082-DE68-47E4-B1434B05C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786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E5A06-E1E7-C63E-84E6-930115875A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7E33E9-31A6-A32C-3AC0-7A4040DB51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67BCEE-99E4-5F6A-DCFA-76517E430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48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FAB83-C97C-2F02-924D-F18AE8059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4AE58-6402-DE4B-72D5-DA73EA7398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E8F1A-BAFB-6C54-D383-C40866F24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47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8BE69-4C68-71FA-4899-5B9762210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D95490-9DF0-F2E6-2E3E-5D935A029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757245-2B42-265E-C119-D7C993B8E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BDB4B-3607-62A8-FABE-552F47DE3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1135D7-CCFB-D1A6-D97D-B12D251835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219CA5-452B-76F1-5642-6087742BB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95943" y="4188280"/>
            <a:ext cx="9459685" cy="1420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861115"/>
            <a:ext cx="11811000" cy="2387600"/>
          </a:xfrm>
        </p:spPr>
        <p:txBody>
          <a:bodyPr anchor="b">
            <a:normAutofit/>
          </a:bodyPr>
          <a:lstStyle>
            <a:lvl1pPr algn="ctr">
              <a:defRPr sz="50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2" y="4317422"/>
            <a:ext cx="8376557" cy="1193472"/>
          </a:xfrm>
          <a:noFill/>
        </p:spPr>
        <p:txBody>
          <a:bodyPr>
            <a:normAutofit/>
          </a:bodyPr>
          <a:lstStyle>
            <a:lvl1pPr marL="0" indent="0" algn="r">
              <a:lnSpc>
                <a:spcPts val="1500"/>
              </a:lnSpc>
              <a:buNone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213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80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825625"/>
            <a:ext cx="11811000" cy="442821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20648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80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20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54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1" y="1825625"/>
            <a:ext cx="5829300" cy="4351338"/>
          </a:xfrm>
        </p:spPr>
        <p:txBody>
          <a:bodyPr/>
          <a:lstStyle>
            <a:lvl1pPr>
              <a:defRPr sz="2400"/>
            </a:lvl1pPr>
            <a:lvl2pPr>
              <a:defRPr sz="2200" i="0"/>
            </a:lvl2pPr>
            <a:lvl3pPr>
              <a:defRPr sz="2000" i="0"/>
            </a:lvl3pPr>
            <a:lvl4pPr>
              <a:defRPr sz="2000" i="0"/>
            </a:lvl4pPr>
            <a:lvl5pPr>
              <a:defRPr sz="200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29301" cy="435133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9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1" y="1681163"/>
            <a:ext cx="5807076" cy="823912"/>
          </a:xfrm>
        </p:spPr>
        <p:txBody>
          <a:bodyPr anchor="b"/>
          <a:lstStyle>
            <a:lvl1pPr marL="0" indent="0">
              <a:buNone/>
              <a:defRPr sz="1800" b="0" i="1">
                <a:solidFill>
                  <a:schemeClr val="tx1"/>
                </a:solidFill>
                <a:latin typeface="+mj-lt"/>
                <a:cs typeface="DINPro-BoldItalic" panose="020B0804020101020102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1" y="2505075"/>
            <a:ext cx="5807076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829300" cy="823912"/>
          </a:xfrm>
        </p:spPr>
        <p:txBody>
          <a:bodyPr anchor="b"/>
          <a:lstStyle>
            <a:lvl1pPr marL="0" indent="0">
              <a:buNone/>
              <a:defRPr sz="1800" b="1" i="1">
                <a:latin typeface="+mj-lt"/>
                <a:cs typeface="DINPro-MediumItalic" panose="020B0604020101020102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829300" cy="36845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0500" y="365127"/>
            <a:ext cx="11811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7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80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bg2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25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solidFill>
            <a:schemeClr val="bg1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76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365127"/>
            <a:ext cx="11811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825625"/>
            <a:ext cx="11811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1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8686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365127"/>
            <a:ext cx="11811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825625"/>
            <a:ext cx="11811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1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8686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365127"/>
            <a:ext cx="11811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825625"/>
            <a:ext cx="11811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1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8686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365129"/>
            <a:ext cx="11811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825625"/>
            <a:ext cx="11811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1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8686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spcAft>
          <a:spcPts val="450"/>
        </a:spcAft>
        <a:buClr>
          <a:schemeClr val="accent1"/>
        </a:buClr>
        <a:buSzPct val="80000"/>
        <a:buFont typeface="DINPro-Regular" panose="02000503030000020004" pitchFamily="50" charset="0"/>
        <a:buChar char="+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-up of a person holding a pen&#10;&#10;AI-generated content may be incorrect.">
            <a:extLst>
              <a:ext uri="{FF2B5EF4-FFF2-40B4-BE49-F238E27FC236}">
                <a16:creationId xmlns:a16="http://schemas.microsoft.com/office/drawing/2014/main" id="{ED3B53F8-99F4-331F-43B8-D777D10F2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553200" y="4806945"/>
            <a:ext cx="5638800" cy="1295400"/>
            <a:chOff x="178157" y="4639778"/>
            <a:chExt cx="5638800" cy="1295400"/>
          </a:xfrm>
        </p:grpSpPr>
        <p:sp>
          <p:nvSpPr>
            <p:cNvPr id="14" name="Rectangle 13"/>
            <p:cNvSpPr/>
            <p:nvPr/>
          </p:nvSpPr>
          <p:spPr>
            <a:xfrm>
              <a:off x="178157" y="4639778"/>
              <a:ext cx="5638800" cy="1295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515656" y="4818083"/>
              <a:ext cx="3323905" cy="893444"/>
              <a:chOff x="665508" y="4432462"/>
              <a:chExt cx="3323905" cy="893444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773687" y="4584987"/>
                <a:ext cx="2215726" cy="634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200" i="1" noProof="0" dirty="0">
                    <a:solidFill>
                      <a:schemeClr val="tx2"/>
                    </a:solidFill>
                  </a:rPr>
                  <a:t>Presented by 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200" i="1" dirty="0">
                    <a:solidFill>
                      <a:schemeClr val="tx2"/>
                    </a:solidFill>
                  </a:rPr>
                  <a:t>Steve Umaña</a:t>
                </a:r>
                <a:endParaRPr lang="en-US" sz="2200" noProof="0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508" y="4432462"/>
                <a:ext cx="921129" cy="893444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74891CF-4682-AE3E-8112-C53F4037C870}"/>
              </a:ext>
            </a:extLst>
          </p:cNvPr>
          <p:cNvSpPr/>
          <p:nvPr/>
        </p:nvSpPr>
        <p:spPr>
          <a:xfrm>
            <a:off x="2581750" y="1371600"/>
            <a:ext cx="7028500" cy="2286001"/>
          </a:xfrm>
          <a:prstGeom prst="rect">
            <a:avLst/>
          </a:prstGeom>
          <a:solidFill>
            <a:schemeClr val="tx2">
              <a:alpha val="8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118872" rtlCol="0" anchor="ctr"/>
          <a:lstStyle/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solidFill>
                  <a:schemeClr val="accent5"/>
                </a:solidFill>
              </a:rPr>
              <a:t>Drop </a:t>
            </a:r>
            <a:r>
              <a:rPr lang="en-US" sz="6600" b="1" noProof="0" dirty="0">
                <a:solidFill>
                  <a:schemeClr val="accent1"/>
                </a:solidFill>
              </a:rPr>
              <a:t>+</a:t>
            </a:r>
            <a:r>
              <a:rPr lang="en-US" sz="6600" b="1" noProof="0" dirty="0">
                <a:solidFill>
                  <a:schemeClr val="accent5"/>
                </a:solidFill>
              </a:rPr>
              <a:t> Swaps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3" name="Picture 2" descr="A person in a suit smiling&#10;&#10;AI-generated content may be incorrect.">
            <a:extLst>
              <a:ext uri="{FF2B5EF4-FFF2-40B4-BE49-F238E27FC236}">
                <a16:creationId xmlns:a16="http://schemas.microsoft.com/office/drawing/2014/main" id="{49CD0DC6-9834-9FFA-13F0-0808B2EBC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0654" y="4553961"/>
            <a:ext cx="1801368" cy="1801368"/>
          </a:xfrm>
          <a:prstGeom prst="ellipse">
            <a:avLst/>
          </a:prstGeom>
          <a:ln w="762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2001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73851-BE9E-17BE-AE69-32020436C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D592E2-E934-2C18-D214-4553F5EEB578}"/>
              </a:ext>
            </a:extLst>
          </p:cNvPr>
          <p:cNvSpPr/>
          <p:nvPr/>
        </p:nvSpPr>
        <p:spPr>
          <a:xfrm>
            <a:off x="762000" y="2189846"/>
            <a:ext cx="4229020" cy="2478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r>
              <a:rPr lang="en-US" sz="4400" b="1" dirty="0">
                <a:solidFill>
                  <a:schemeClr val="tx1"/>
                </a:solidFill>
              </a:rPr>
              <a:t>Considerations</a:t>
            </a:r>
            <a:endParaRPr lang="en-US" sz="2600" dirty="0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475CF7C-F2B0-AD89-D371-CA98A2C61AA7}"/>
              </a:ext>
            </a:extLst>
          </p:cNvPr>
          <p:cNvGrpSpPr/>
          <p:nvPr/>
        </p:nvGrpSpPr>
        <p:grpSpPr>
          <a:xfrm>
            <a:off x="5410200" y="1645242"/>
            <a:ext cx="5867400" cy="3567516"/>
            <a:chOff x="5410200" y="1824086"/>
            <a:chExt cx="5867400" cy="356751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D20C1A7-671F-E8AE-F834-679648680206}"/>
                </a:ext>
              </a:extLst>
            </p:cNvPr>
            <p:cNvSpPr/>
            <p:nvPr/>
          </p:nvSpPr>
          <p:spPr>
            <a:xfrm>
              <a:off x="5410200" y="4477202"/>
              <a:ext cx="5867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Legislation has changed / evolved and continues to do so 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E06F28A-1176-4F8D-26BD-327E22FCC912}"/>
                </a:ext>
              </a:extLst>
            </p:cNvPr>
            <p:cNvSpPr/>
            <p:nvPr/>
          </p:nvSpPr>
          <p:spPr>
            <a:xfrm>
              <a:off x="5410200" y="2647498"/>
              <a:ext cx="5867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SBA Financing + Buying ONLY the </a:t>
              </a:r>
              <a:br>
                <a:rPr lang="en-US" sz="2400" dirty="0">
                  <a:solidFill>
                    <a:schemeClr val="tx1"/>
                  </a:solidFill>
                </a:rPr>
              </a:br>
              <a:r>
                <a:rPr lang="en-US" sz="2400" dirty="0">
                  <a:solidFill>
                    <a:schemeClr val="tx1"/>
                  </a:solidFill>
                </a:rPr>
                <a:t>Subject Real Estate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648A4D-4D5A-698D-089C-B8CDDF10E0CB}"/>
                </a:ext>
              </a:extLst>
            </p:cNvPr>
            <p:cNvSpPr/>
            <p:nvPr/>
          </p:nvSpPr>
          <p:spPr>
            <a:xfrm>
              <a:off x="5410200" y="1824086"/>
              <a:ext cx="5867400" cy="7315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Negotiate and alert EARLY in the process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4FEA07B-B9A1-528E-B399-53EA365ED55B}"/>
                </a:ext>
              </a:extLst>
            </p:cNvPr>
            <p:cNvSpPr/>
            <p:nvPr/>
          </p:nvSpPr>
          <p:spPr>
            <a:xfrm>
              <a:off x="5410200" y="3653790"/>
              <a:ext cx="5867400" cy="7315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1031s can still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61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DAB9B-46CF-C86C-C132-F29091AD6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a pen&#10;&#10;AI-generated content may be incorrect.">
            <a:extLst>
              <a:ext uri="{FF2B5EF4-FFF2-40B4-BE49-F238E27FC236}">
                <a16:creationId xmlns:a16="http://schemas.microsoft.com/office/drawing/2014/main" id="{CA6806FC-9371-CBBF-FB5C-1036D0F6E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796E9C5-EEAB-B90A-2E66-9582A913D7F4}"/>
              </a:ext>
            </a:extLst>
          </p:cNvPr>
          <p:cNvGrpSpPr/>
          <p:nvPr/>
        </p:nvGrpSpPr>
        <p:grpSpPr>
          <a:xfrm>
            <a:off x="571005" y="2667000"/>
            <a:ext cx="4419600" cy="2660152"/>
            <a:chOff x="571005" y="2147295"/>
            <a:chExt cx="4419600" cy="25634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6CA3D1B-0A39-57CD-817C-321A2BA1601E}"/>
                </a:ext>
              </a:extLst>
            </p:cNvPr>
            <p:cNvSpPr/>
            <p:nvPr/>
          </p:nvSpPr>
          <p:spPr>
            <a:xfrm>
              <a:off x="685800" y="2263814"/>
              <a:ext cx="4190010" cy="2330371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</p:spPr>
          <p:txBody>
            <a:bodyPr wrap="square" lIns="91440" tIns="0" bIns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General Real Estate Due Diligence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10BAB24-EFF4-D204-40F5-8D3EB3A3BD8B}"/>
                </a:ext>
              </a:extLst>
            </p:cNvPr>
            <p:cNvSpPr/>
            <p:nvPr/>
          </p:nvSpPr>
          <p:spPr>
            <a:xfrm>
              <a:off x="571005" y="2147295"/>
              <a:ext cx="4419600" cy="256340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txBody>
            <a:bodyPr wrap="square" lIns="91440" tIns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71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56DDB7-56C8-44E5-F430-1DF0084EF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A7F2CB-2D44-1133-CB08-13D0F2C455FE}"/>
              </a:ext>
            </a:extLst>
          </p:cNvPr>
          <p:cNvSpPr/>
          <p:nvPr/>
        </p:nvSpPr>
        <p:spPr>
          <a:xfrm>
            <a:off x="762000" y="2189846"/>
            <a:ext cx="4229020" cy="2478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r>
              <a:rPr lang="en-US" sz="4400" b="1" dirty="0">
                <a:solidFill>
                  <a:schemeClr val="tx1"/>
                </a:solidFill>
              </a:rPr>
              <a:t>Real Estate </a:t>
            </a:r>
          </a:p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r>
              <a:rPr lang="en-US" sz="4400" b="1" dirty="0">
                <a:solidFill>
                  <a:schemeClr val="tx1"/>
                </a:solidFill>
              </a:rPr>
              <a:t>Acquisitions + Financing</a:t>
            </a:r>
            <a:endParaRPr lang="en-US" sz="26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17E4C5F-071E-D833-9F28-39A0F6F8E9C9}"/>
              </a:ext>
            </a:extLst>
          </p:cNvPr>
          <p:cNvGrpSpPr/>
          <p:nvPr/>
        </p:nvGrpSpPr>
        <p:grpSpPr>
          <a:xfrm>
            <a:off x="5410200" y="1851023"/>
            <a:ext cx="5867400" cy="3155955"/>
            <a:chOff x="5410200" y="1851023"/>
            <a:chExt cx="5867400" cy="315595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15A201-E0C1-6887-62B9-24A3394A2ABD}"/>
                </a:ext>
              </a:extLst>
            </p:cNvPr>
            <p:cNvSpPr/>
            <p:nvPr/>
          </p:nvSpPr>
          <p:spPr>
            <a:xfrm>
              <a:off x="5410200" y="1851023"/>
              <a:ext cx="5867400" cy="7315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Title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C829FD-F933-D4F3-6E74-2004F188EF72}"/>
                </a:ext>
              </a:extLst>
            </p:cNvPr>
            <p:cNvSpPr/>
            <p:nvPr/>
          </p:nvSpPr>
          <p:spPr>
            <a:xfrm>
              <a:off x="5410200" y="2659168"/>
              <a:ext cx="5867400" cy="7315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Survey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33044F-5862-A094-A364-F801C8469912}"/>
                </a:ext>
              </a:extLst>
            </p:cNvPr>
            <p:cNvSpPr/>
            <p:nvPr/>
          </p:nvSpPr>
          <p:spPr>
            <a:xfrm>
              <a:off x="5410200" y="3467313"/>
              <a:ext cx="5867400" cy="7315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Environmental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D293F6-C737-25E8-0E0E-CF3A7434AE6F}"/>
                </a:ext>
              </a:extLst>
            </p:cNvPr>
            <p:cNvSpPr/>
            <p:nvPr/>
          </p:nvSpPr>
          <p:spPr>
            <a:xfrm>
              <a:off x="5410200" y="4275458"/>
              <a:ext cx="5867400" cy="7315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Zoning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001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peech bubbles with blue text&#10;&#10;AI-generated content may be incorrect.">
            <a:extLst>
              <a:ext uri="{FF2B5EF4-FFF2-40B4-BE49-F238E27FC236}">
                <a16:creationId xmlns:a16="http://schemas.microsoft.com/office/drawing/2014/main" id="{ED79F907-2CA0-3C69-BB19-38B448A6B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"/>
            <a:ext cx="12192000" cy="685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11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A person holding a speech bubble&#10;&#10;Description automatically generated">
            <a:extLst>
              <a:ext uri="{FF2B5EF4-FFF2-40B4-BE49-F238E27FC236}">
                <a16:creationId xmlns:a16="http://schemas.microsoft.com/office/drawing/2014/main" id="{A0BE66BA-284B-C22F-09D3-748DF9C6E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56E5E88-ED52-276C-8B6F-336893C98C9C}"/>
              </a:ext>
            </a:extLst>
          </p:cNvPr>
          <p:cNvSpPr/>
          <p:nvPr/>
        </p:nvSpPr>
        <p:spPr>
          <a:xfrm>
            <a:off x="2210316" y="2438400"/>
            <a:ext cx="4734442" cy="15274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0" rtlCol="0" anchor="ctr"/>
          <a:lstStyle/>
          <a:p>
            <a:pPr>
              <a:defRPr/>
            </a:pPr>
            <a:r>
              <a:rPr lang="en-US" sz="2000" b="1" dirty="0">
                <a:solidFill>
                  <a:srgbClr val="686868"/>
                </a:solidFill>
              </a:rPr>
              <a:t>Steve Umaña</a:t>
            </a:r>
          </a:p>
          <a:p>
            <a:pPr>
              <a:defRPr/>
            </a:pPr>
            <a:r>
              <a:rPr lang="en-US" sz="1400" noProof="0" dirty="0">
                <a:solidFill>
                  <a:schemeClr val="tx2"/>
                </a:solidFill>
              </a:rPr>
              <a:t>sumana@keglerbrown.com</a:t>
            </a:r>
          </a:p>
          <a:p>
            <a:r>
              <a:rPr lang="en-US" sz="1400" noProof="0" dirty="0">
                <a:solidFill>
                  <a:schemeClr val="tx2"/>
                </a:solidFill>
              </a:rPr>
              <a:t>keglerbrown.com/</a:t>
            </a:r>
            <a:r>
              <a:rPr lang="en-US" sz="1400" noProof="0" dirty="0" err="1">
                <a:solidFill>
                  <a:schemeClr val="tx2"/>
                </a:solidFill>
              </a:rPr>
              <a:t>umana</a:t>
            </a:r>
            <a:endParaRPr lang="en-US" sz="1400" noProof="0" dirty="0">
              <a:solidFill>
                <a:schemeClr val="tx2"/>
              </a:solidFill>
            </a:endParaRPr>
          </a:p>
          <a:p>
            <a:r>
              <a:rPr lang="en-US" sz="1400" noProof="0" dirty="0">
                <a:solidFill>
                  <a:schemeClr val="tx2"/>
                </a:solidFill>
              </a:rPr>
              <a:t>(614) 462-54</a:t>
            </a:r>
            <a:r>
              <a:rPr lang="en-US" sz="1400" dirty="0">
                <a:solidFill>
                  <a:schemeClr val="tx2"/>
                </a:solidFill>
              </a:rPr>
              <a:t>94</a:t>
            </a:r>
            <a:endParaRPr lang="en-US" sz="1400" noProof="0" dirty="0">
              <a:solidFill>
                <a:schemeClr val="tx2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F19A84A-7533-9A38-A60E-293073C9C9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57" y="2744993"/>
            <a:ext cx="914400" cy="851922"/>
          </a:xfrm>
          <a:prstGeom prst="rect">
            <a:avLst/>
          </a:prstGeom>
        </p:spPr>
      </p:pic>
      <p:pic>
        <p:nvPicPr>
          <p:cNvPr id="6" name="Picture 5" descr="A screenshot of a qr code&#10;&#10;AI-generated content may be incorrect.">
            <a:extLst>
              <a:ext uri="{FF2B5EF4-FFF2-40B4-BE49-F238E27FC236}">
                <a16:creationId xmlns:a16="http://schemas.microsoft.com/office/drawing/2014/main" id="{90C7588D-9793-608D-0923-7751E3A3F6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2" t="38888" r="27437" b="8891"/>
          <a:stretch>
            <a:fillRect/>
          </a:stretch>
        </p:blipFill>
        <p:spPr>
          <a:xfrm>
            <a:off x="5230256" y="4572000"/>
            <a:ext cx="1447801" cy="14478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5CE057-8CA5-0DCB-45E3-0154257132CC}"/>
              </a:ext>
            </a:extLst>
          </p:cNvPr>
          <p:cNvSpPr/>
          <p:nvPr/>
        </p:nvSpPr>
        <p:spPr>
          <a:xfrm>
            <a:off x="1638300" y="4571999"/>
            <a:ext cx="3467099" cy="14478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0" rtlCol="0" anchor="ctr"/>
          <a:lstStyle/>
          <a:p>
            <a:pPr>
              <a:defRPr/>
            </a:pPr>
            <a:r>
              <a:rPr lang="en-US" sz="3200" b="1" dirty="0">
                <a:solidFill>
                  <a:schemeClr val="accent5"/>
                </a:solidFill>
              </a:rPr>
              <a:t>Let’s </a:t>
            </a:r>
            <a:r>
              <a:rPr lang="en-US" sz="3200" b="1" dirty="0">
                <a:solidFill>
                  <a:schemeClr val="accent1"/>
                </a:solidFill>
              </a:rPr>
              <a:t>Connect</a:t>
            </a:r>
            <a:r>
              <a:rPr lang="en-US" sz="3200" b="1" dirty="0">
                <a:solidFill>
                  <a:schemeClr val="accent5"/>
                </a:solidFill>
              </a:rPr>
              <a:t> </a:t>
            </a:r>
            <a:r>
              <a:rPr lang="en-US" sz="32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en-US" sz="2000" noProof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in a suit smiling&#10;&#10;AI-generated content may be incorrect.">
            <a:extLst>
              <a:ext uri="{FF2B5EF4-FFF2-40B4-BE49-F238E27FC236}">
                <a16:creationId xmlns:a16="http://schemas.microsoft.com/office/drawing/2014/main" id="{B59E221D-952F-460B-D4A1-7F0AAF98AC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268" y="2438400"/>
            <a:ext cx="1527048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2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-457200"/>
            <a:ext cx="11963400" cy="9782799"/>
            <a:chOff x="1218035" y="-217777"/>
            <a:chExt cx="9755929" cy="797769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8035" y="-217777"/>
              <a:ext cx="9755929" cy="797769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676789" y="720137"/>
              <a:ext cx="5938061" cy="36071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1F1F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-609600" y="2590800"/>
            <a:ext cx="3962400" cy="1295400"/>
            <a:chOff x="-685800" y="2816469"/>
            <a:chExt cx="3962400" cy="1295400"/>
          </a:xfrm>
        </p:grpSpPr>
        <p:sp>
          <p:nvSpPr>
            <p:cNvPr id="14" name="Rectangle 13"/>
            <p:cNvSpPr/>
            <p:nvPr/>
          </p:nvSpPr>
          <p:spPr>
            <a:xfrm>
              <a:off x="228600" y="2816469"/>
              <a:ext cx="2971800" cy="12954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00" b="1" i="0" u="none" strike="noStrike" kern="1200" cap="none" spc="0" normalizeH="0" baseline="0" noProof="0" dirty="0">
                  <a:ln>
                    <a:noFill/>
                  </a:ln>
                  <a:solidFill>
                    <a:srgbClr val="68686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TODAY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686868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We’ll Discuss</a:t>
              </a:r>
            </a:p>
          </p:txBody>
        </p:sp>
        <p:cxnSp>
          <p:nvCxnSpPr>
            <p:cNvPr id="18" name="Straight Connector 17"/>
            <p:cNvCxnSpPr>
              <a:cxnSpLocks/>
            </p:cNvCxnSpPr>
            <p:nvPr/>
          </p:nvCxnSpPr>
          <p:spPr>
            <a:xfrm>
              <a:off x="-685800" y="4111869"/>
              <a:ext cx="3962400" cy="0"/>
            </a:xfrm>
            <a:prstGeom prst="line">
              <a:avLst/>
            </a:prstGeom>
            <a:ln w="28575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145196" y="847222"/>
            <a:ext cx="7569635" cy="4269087"/>
          </a:xfrm>
          <a:prstGeom prst="rect">
            <a:avLst/>
          </a:prstGeom>
          <a:noFill/>
        </p:spPr>
        <p:txBody>
          <a:bodyPr wrap="square" rIns="548640" rtlCol="0" anchor="ctr">
            <a:noAutofit/>
          </a:bodyPr>
          <a:lstStyle/>
          <a:p>
            <a:pPr marL="342900" indent="-342900">
              <a:buFont typeface="Segoe UI" panose="020B0502040204020203" pitchFamily="34" charset="0"/>
              <a:buChar char="+"/>
              <a:defRPr/>
            </a:pPr>
            <a:r>
              <a:rPr lang="en-US" sz="3200" b="1" dirty="0"/>
              <a:t>Steps and Advantages of </a:t>
            </a:r>
            <a:br>
              <a:rPr lang="en-US" sz="3200" b="1" dirty="0"/>
            </a:br>
            <a:r>
              <a:rPr lang="en-US" sz="3200" b="1" dirty="0"/>
              <a:t>Drop + Swaps and LLC Purchases</a:t>
            </a:r>
          </a:p>
          <a:p>
            <a:pPr marL="342900" indent="-342900">
              <a:buFont typeface="Segoe UI" panose="020B0502040204020203" pitchFamily="34" charset="0"/>
              <a:buChar char="+"/>
              <a:defRPr/>
            </a:pPr>
            <a:endParaRPr lang="en-US" sz="1400" b="1" dirty="0"/>
          </a:p>
          <a:p>
            <a:pPr marL="342900" indent="-342900">
              <a:buFont typeface="Segoe UI" panose="020B0502040204020203" pitchFamily="34" charset="0"/>
              <a:buChar char="+"/>
              <a:defRPr/>
            </a:pPr>
            <a:r>
              <a:rPr lang="en-US" sz="3200" b="1" dirty="0"/>
              <a:t>General Purchase Sale </a:t>
            </a:r>
            <a:br>
              <a:rPr lang="en-US" sz="3200" b="1" dirty="0"/>
            </a:br>
            <a:r>
              <a:rPr lang="en-US" sz="3200" b="1" dirty="0"/>
              <a:t>Due Diligence and Financing Considerations (SBA and Conventional)</a:t>
            </a:r>
          </a:p>
          <a:p>
            <a:pPr marL="342900" indent="-342900">
              <a:buFont typeface="Segoe UI" panose="020B0502040204020203" pitchFamily="34" charset="0"/>
              <a:buChar char="+"/>
              <a:defRPr/>
            </a:pPr>
            <a:endParaRPr lang="en-US" sz="1200" b="1" dirty="0"/>
          </a:p>
          <a:p>
            <a:pPr marL="342900" indent="-342900">
              <a:buFont typeface="Segoe UI" panose="020B0502040204020203" pitchFamily="34" charset="0"/>
              <a:buChar char="+"/>
              <a:defRPr/>
            </a:pPr>
            <a:r>
              <a:rPr lang="en-US" sz="3200" b="1" dirty="0"/>
              <a:t>General Q+A</a:t>
            </a:r>
          </a:p>
        </p:txBody>
      </p:sp>
    </p:spTree>
    <p:extLst>
      <p:ext uri="{BB962C8B-B14F-4D97-AF65-F5344CB8AC3E}">
        <p14:creationId xmlns:p14="http://schemas.microsoft.com/office/powerpoint/2010/main" val="39859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 holding a pen&#10;&#10;AI-generated content may be incorrect.">
            <a:extLst>
              <a:ext uri="{FF2B5EF4-FFF2-40B4-BE49-F238E27FC236}">
                <a16:creationId xmlns:a16="http://schemas.microsoft.com/office/drawing/2014/main" id="{2D7D3C4E-57E5-2662-6DF2-5CC060694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8CBBE6E-9FF3-D6F7-387A-EEA366FBF52F}"/>
              </a:ext>
            </a:extLst>
          </p:cNvPr>
          <p:cNvGrpSpPr/>
          <p:nvPr/>
        </p:nvGrpSpPr>
        <p:grpSpPr>
          <a:xfrm>
            <a:off x="571005" y="2667000"/>
            <a:ext cx="4419600" cy="2660152"/>
            <a:chOff x="571005" y="2147295"/>
            <a:chExt cx="4419600" cy="25634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8DAA7CF-21EF-29E6-8862-4740FBE497C4}"/>
                </a:ext>
              </a:extLst>
            </p:cNvPr>
            <p:cNvSpPr/>
            <p:nvPr/>
          </p:nvSpPr>
          <p:spPr>
            <a:xfrm>
              <a:off x="685800" y="2263814"/>
              <a:ext cx="4190010" cy="2330371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</p:spPr>
          <p:txBody>
            <a:bodyPr wrap="square" lIns="91440" tIns="0" bIns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Steps of a </a:t>
              </a:r>
              <a:b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Drop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+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Swap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A1D1B3-DFD3-AD1B-ACDB-B412EF68FF2E}"/>
                </a:ext>
              </a:extLst>
            </p:cNvPr>
            <p:cNvSpPr/>
            <p:nvPr/>
          </p:nvSpPr>
          <p:spPr>
            <a:xfrm>
              <a:off x="571005" y="2147295"/>
              <a:ext cx="4419600" cy="256340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txBody>
            <a:bodyPr wrap="square" lIns="91440" tIns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8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854F45-E8E7-0413-BE7B-79D14DC61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C68304-2DE5-2D7D-8C59-1CFACA421607}"/>
              </a:ext>
            </a:extLst>
          </p:cNvPr>
          <p:cNvSpPr/>
          <p:nvPr/>
        </p:nvSpPr>
        <p:spPr>
          <a:xfrm>
            <a:off x="762000" y="2189846"/>
            <a:ext cx="4229020" cy="2478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r>
              <a:rPr lang="en-US" sz="4400" b="1" dirty="0">
                <a:solidFill>
                  <a:schemeClr val="tx1"/>
                </a:solidFill>
              </a:rPr>
              <a:t>Step 1</a:t>
            </a:r>
            <a:br>
              <a:rPr lang="en-US" sz="4400" b="1" dirty="0">
                <a:solidFill>
                  <a:schemeClr val="tx1"/>
                </a:solidFill>
              </a:rPr>
            </a:br>
            <a:endParaRPr lang="en-US" sz="1600" b="1" dirty="0">
              <a:solidFill>
                <a:schemeClr val="tx1"/>
              </a:solidFill>
            </a:endParaRPr>
          </a:p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r>
              <a:rPr lang="en-US" sz="3600" dirty="0">
                <a:solidFill>
                  <a:schemeClr val="tx1"/>
                </a:solidFill>
              </a:rPr>
              <a:t>Negotiation + Documentation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43B054-0AD1-216A-6264-3718FF0A3EC5}"/>
              </a:ext>
            </a:extLst>
          </p:cNvPr>
          <p:cNvSpPr/>
          <p:nvPr/>
        </p:nvSpPr>
        <p:spPr>
          <a:xfrm>
            <a:off x="5410200" y="2189846"/>
            <a:ext cx="5867400" cy="2468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783">
              <a:lnSpc>
                <a:spcPct val="90000"/>
              </a:lnSpc>
              <a:buClr>
                <a:srgbClr val="FFD044"/>
              </a:buClr>
              <a:buSzPct val="80000"/>
            </a:pPr>
            <a:r>
              <a:rPr lang="en-US" sz="2400" dirty="0">
                <a:solidFill>
                  <a:schemeClr val="tx1"/>
                </a:solidFill>
              </a:rPr>
              <a:t>Scope of Drop + Swap / Membership Interest Assignment Provisions</a:t>
            </a:r>
          </a:p>
        </p:txBody>
      </p:sp>
    </p:spTree>
    <p:extLst>
      <p:ext uri="{BB962C8B-B14F-4D97-AF65-F5344CB8AC3E}">
        <p14:creationId xmlns:p14="http://schemas.microsoft.com/office/powerpoint/2010/main" val="289752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999E06-603B-4978-D535-8D3076F22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0E93E12-AF4A-AF96-190B-5E6C3B052ECD}"/>
              </a:ext>
            </a:extLst>
          </p:cNvPr>
          <p:cNvSpPr/>
          <p:nvPr/>
        </p:nvSpPr>
        <p:spPr>
          <a:xfrm>
            <a:off x="762000" y="2189846"/>
            <a:ext cx="4229020" cy="2478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r>
              <a:rPr lang="en-US" sz="4400" b="1" dirty="0">
                <a:solidFill>
                  <a:schemeClr val="tx1"/>
                </a:solidFill>
              </a:rPr>
              <a:t>Step 2</a:t>
            </a:r>
            <a:br>
              <a:rPr lang="en-US" sz="4400" b="1" dirty="0">
                <a:solidFill>
                  <a:schemeClr val="tx1"/>
                </a:solidFill>
              </a:rPr>
            </a:br>
            <a:endParaRPr lang="en-US" sz="1600" b="1" dirty="0">
              <a:solidFill>
                <a:schemeClr val="tx1"/>
              </a:solidFill>
            </a:endParaRPr>
          </a:p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r>
              <a:rPr lang="en-US" sz="3600" dirty="0">
                <a:solidFill>
                  <a:schemeClr val="tx1"/>
                </a:solidFill>
              </a:rPr>
              <a:t>Seller Forms Sole Member LLC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E333022-6C34-1CDB-87C4-A71A350F9F53}"/>
              </a:ext>
            </a:extLst>
          </p:cNvPr>
          <p:cNvGrpSpPr/>
          <p:nvPr/>
        </p:nvGrpSpPr>
        <p:grpSpPr>
          <a:xfrm>
            <a:off x="5410200" y="1216356"/>
            <a:ext cx="5867400" cy="4425288"/>
            <a:chOff x="5410200" y="1409554"/>
            <a:chExt cx="5867400" cy="44252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B0111E6-BF1E-B5D9-F12E-5FFD7AC4AF6E}"/>
                </a:ext>
              </a:extLst>
            </p:cNvPr>
            <p:cNvSpPr/>
            <p:nvPr/>
          </p:nvSpPr>
          <p:spPr>
            <a:xfrm>
              <a:off x="5410200" y="1409554"/>
              <a:ext cx="5867400" cy="7315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File Articles of Organization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0A86F39-DE66-1D77-8A0D-C19E03B0C9D0}"/>
                </a:ext>
              </a:extLst>
            </p:cNvPr>
            <p:cNvSpPr/>
            <p:nvPr/>
          </p:nvSpPr>
          <p:spPr>
            <a:xfrm>
              <a:off x="5410200" y="2214090"/>
              <a:ext cx="5867400" cy="11887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Buyer’s counsel will usually act as statutory agent even though the Seller owns the LLC at this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C64343D-DB13-E0FB-0A93-4C25411246B4}"/>
                </a:ext>
              </a:extLst>
            </p:cNvPr>
            <p:cNvSpPr/>
            <p:nvPr/>
          </p:nvSpPr>
          <p:spPr>
            <a:xfrm>
              <a:off x="5410200" y="3475826"/>
              <a:ext cx="5867400" cy="15544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The original Operating Agreement will be dated the effective date of the Articles of Organization and will be amended and restated at Closing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0402B8B-F51A-66FA-C91F-E2EBA4A5F453}"/>
                </a:ext>
              </a:extLst>
            </p:cNvPr>
            <p:cNvSpPr/>
            <p:nvPr/>
          </p:nvSpPr>
          <p:spPr>
            <a:xfrm>
              <a:off x="5410200" y="5103322"/>
              <a:ext cx="5867400" cy="7315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Ohio has good, cheap LLC laws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10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AD9CF8-443A-914D-4AB9-67218AEE7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01F22D5-3B61-1BC8-4908-0BEF49F3081A}"/>
              </a:ext>
            </a:extLst>
          </p:cNvPr>
          <p:cNvSpPr/>
          <p:nvPr/>
        </p:nvSpPr>
        <p:spPr>
          <a:xfrm>
            <a:off x="762000" y="2189846"/>
            <a:ext cx="4229020" cy="2478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r>
              <a:rPr lang="en-US" sz="4400" b="1" dirty="0">
                <a:solidFill>
                  <a:schemeClr val="tx1"/>
                </a:solidFill>
              </a:rPr>
              <a:t>Step 3</a:t>
            </a:r>
          </a:p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endParaRPr lang="en-US" sz="1600" b="1" dirty="0">
              <a:solidFill>
                <a:schemeClr val="tx1"/>
              </a:solidFill>
            </a:endParaRPr>
          </a:p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r>
              <a:rPr lang="en-US" sz="2600" dirty="0">
                <a:solidFill>
                  <a:schemeClr val="tx1"/>
                </a:solidFill>
              </a:rPr>
              <a:t>Seller Transfers Real Property, Personal Property, etc. to LLC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510384-2E75-0DE2-BF2E-E7750EE28507}"/>
              </a:ext>
            </a:extLst>
          </p:cNvPr>
          <p:cNvGrpSpPr/>
          <p:nvPr/>
        </p:nvGrpSpPr>
        <p:grpSpPr>
          <a:xfrm>
            <a:off x="5410200" y="909715"/>
            <a:ext cx="5867400" cy="5038570"/>
            <a:chOff x="5410200" y="685800"/>
            <a:chExt cx="5867400" cy="50385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E88A2C3-0679-B812-DFEF-7F5D2F5BB2FE}"/>
                </a:ext>
              </a:extLst>
            </p:cNvPr>
            <p:cNvSpPr/>
            <p:nvPr/>
          </p:nvSpPr>
          <p:spPr>
            <a:xfrm>
              <a:off x="5410200" y="3021191"/>
              <a:ext cx="5867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Limited Warranty Deed, Bill of Sale, Assignments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0D9DB04-CAA0-9829-B01C-97443165A5B2}"/>
                </a:ext>
              </a:extLst>
            </p:cNvPr>
            <p:cNvSpPr/>
            <p:nvPr/>
          </p:nvSpPr>
          <p:spPr>
            <a:xfrm>
              <a:off x="5410200" y="685800"/>
              <a:ext cx="5867400" cy="225876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Exempt Conveyance under (m) – “to or from a person when no money or other valuable and tangible consideration readily convertible into money is paid or to be paid for the real estate and the transaction is not a gift.”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FE90AD1-4151-7A0F-7420-B5D0A9405CD7}"/>
                </a:ext>
              </a:extLst>
            </p:cNvPr>
            <p:cNvSpPr/>
            <p:nvPr/>
          </p:nvSpPr>
          <p:spPr>
            <a:xfrm>
              <a:off x="5410200" y="4007020"/>
              <a:ext cx="5867400" cy="7315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Affidavit of Facts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4465C53-6FBB-8A8B-C887-E6CF2F646CDC}"/>
                </a:ext>
              </a:extLst>
            </p:cNvPr>
            <p:cNvSpPr/>
            <p:nvPr/>
          </p:nvSpPr>
          <p:spPr>
            <a:xfrm>
              <a:off x="5410200" y="4809970"/>
              <a:ext cx="5867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Signatures not released from escrow until consummation of closing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762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E06C7-18D8-6747-FC2B-837569987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592AB31-806A-E261-973E-C82B8A0AE58E}"/>
              </a:ext>
            </a:extLst>
          </p:cNvPr>
          <p:cNvSpPr/>
          <p:nvPr/>
        </p:nvSpPr>
        <p:spPr>
          <a:xfrm>
            <a:off x="2171700" y="2189846"/>
            <a:ext cx="7848600" cy="2478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r>
              <a:rPr lang="en-US" sz="4400" b="1" dirty="0">
                <a:solidFill>
                  <a:schemeClr val="tx1"/>
                </a:solidFill>
              </a:rPr>
              <a:t>Step 4</a:t>
            </a:r>
          </a:p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Seller assigns 100% of its membership interest in the LLC to the Buyer</a:t>
            </a:r>
          </a:p>
        </p:txBody>
      </p:sp>
    </p:spTree>
    <p:extLst>
      <p:ext uri="{BB962C8B-B14F-4D97-AF65-F5344CB8AC3E}">
        <p14:creationId xmlns:p14="http://schemas.microsoft.com/office/powerpoint/2010/main" val="257231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6D56D-F85E-35C2-9BC6-61F9130DF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person holding a pen&#10;&#10;AI-generated content may be incorrect.">
            <a:extLst>
              <a:ext uri="{FF2B5EF4-FFF2-40B4-BE49-F238E27FC236}">
                <a16:creationId xmlns:a16="http://schemas.microsoft.com/office/drawing/2014/main" id="{0D925ADF-A64D-E175-5EC7-15149D378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8ED21F-5742-3280-9F0C-4BBC62FB7835}"/>
              </a:ext>
            </a:extLst>
          </p:cNvPr>
          <p:cNvGrpSpPr/>
          <p:nvPr/>
        </p:nvGrpSpPr>
        <p:grpSpPr>
          <a:xfrm>
            <a:off x="571005" y="2667000"/>
            <a:ext cx="4419600" cy="2660152"/>
            <a:chOff x="571005" y="2147295"/>
            <a:chExt cx="4419600" cy="256340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6C2EA8-07B6-2C00-5CD4-9C36F997232D}"/>
                </a:ext>
              </a:extLst>
            </p:cNvPr>
            <p:cNvSpPr/>
            <p:nvPr/>
          </p:nvSpPr>
          <p:spPr>
            <a:xfrm>
              <a:off x="685800" y="2263814"/>
              <a:ext cx="4190010" cy="2330371"/>
            </a:xfrm>
            <a:prstGeom prst="rect">
              <a:avLst/>
            </a:prstGeom>
            <a:solidFill>
              <a:schemeClr val="tx1">
                <a:alpha val="83000"/>
              </a:schemeClr>
            </a:solidFill>
          </p:spPr>
          <p:txBody>
            <a:bodyPr wrap="square" lIns="91440" tIns="0" bIns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Advantages of </a:t>
              </a:r>
              <a:b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</a:b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Drop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+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 Swaps</a:t>
              </a:r>
              <a:endPara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638A76-01A0-F626-4D30-FCBE9D6C2283}"/>
                </a:ext>
              </a:extLst>
            </p:cNvPr>
            <p:cNvSpPr/>
            <p:nvPr/>
          </p:nvSpPr>
          <p:spPr>
            <a:xfrm>
              <a:off x="571005" y="2147295"/>
              <a:ext cx="4419600" cy="2563408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txBody>
            <a:bodyPr wrap="square" lIns="91440" tIns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97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A916EC-110A-5374-D200-09DDA8017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703D4E-2681-0954-AA29-A2820F40194D}"/>
              </a:ext>
            </a:extLst>
          </p:cNvPr>
          <p:cNvSpPr/>
          <p:nvPr/>
        </p:nvSpPr>
        <p:spPr>
          <a:xfrm>
            <a:off x="762000" y="2189846"/>
            <a:ext cx="4229020" cy="24783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ctr"/>
          <a:lstStyle/>
          <a:p>
            <a:pPr lvl="0" algn="ctr" defTabSz="685783">
              <a:lnSpc>
                <a:spcPct val="80000"/>
              </a:lnSpc>
              <a:buClr>
                <a:srgbClr val="FFD044"/>
              </a:buClr>
              <a:buSzPct val="80000"/>
            </a:pPr>
            <a:r>
              <a:rPr lang="en-US" sz="4400" b="1" dirty="0">
                <a:solidFill>
                  <a:schemeClr val="tx1"/>
                </a:solidFill>
              </a:rPr>
              <a:t>Advantages</a:t>
            </a:r>
            <a:endParaRPr lang="en-US" sz="26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EBEEB4-A30A-DEDE-059C-7FA9DA88F345}"/>
              </a:ext>
            </a:extLst>
          </p:cNvPr>
          <p:cNvGrpSpPr/>
          <p:nvPr/>
        </p:nvGrpSpPr>
        <p:grpSpPr>
          <a:xfrm>
            <a:off x="5410200" y="2072215"/>
            <a:ext cx="5867400" cy="2713570"/>
            <a:chOff x="5410200" y="1530983"/>
            <a:chExt cx="5867400" cy="271357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0B53307-47DA-7EB4-13C1-9CF8D3E1A537}"/>
                </a:ext>
              </a:extLst>
            </p:cNvPr>
            <p:cNvSpPr/>
            <p:nvPr/>
          </p:nvSpPr>
          <p:spPr>
            <a:xfrm>
              <a:off x="5410200" y="2522008"/>
              <a:ext cx="5867400" cy="7315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Seller saves on conveyance fee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296058E-CE7F-AF8C-9BF6-A0CCAB7BEEB5}"/>
                </a:ext>
              </a:extLst>
            </p:cNvPr>
            <p:cNvSpPr/>
            <p:nvPr/>
          </p:nvSpPr>
          <p:spPr>
            <a:xfrm>
              <a:off x="5410200" y="1530983"/>
              <a:ext cx="5867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Potential to avoid a revaluation of the property at the purchase price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04E99F3-201A-B6D1-D753-67EEC381D9D4}"/>
                </a:ext>
              </a:extLst>
            </p:cNvPr>
            <p:cNvSpPr/>
            <p:nvPr/>
          </p:nvSpPr>
          <p:spPr>
            <a:xfrm>
              <a:off x="5410200" y="3330153"/>
              <a:ext cx="5867400" cy="914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85783">
                <a:lnSpc>
                  <a:spcPct val="90000"/>
                </a:lnSpc>
                <a:buClr>
                  <a:srgbClr val="FFD044"/>
                </a:buClr>
                <a:buSzPct val="80000"/>
              </a:pPr>
              <a:r>
                <a:rPr lang="en-US" sz="2400" dirty="0">
                  <a:solidFill>
                    <a:schemeClr val="tx1"/>
                  </a:solidFill>
                </a:rPr>
                <a:t>Auditor can still revalue </a:t>
              </a:r>
              <a:br>
                <a:rPr lang="en-US" sz="2400" dirty="0">
                  <a:solidFill>
                    <a:schemeClr val="tx1"/>
                  </a:solidFill>
                </a:rPr>
              </a:br>
              <a:r>
                <a:rPr lang="en-US" sz="2400" dirty="0">
                  <a:solidFill>
                    <a:schemeClr val="tx1"/>
                  </a:solidFill>
                </a:rPr>
                <a:t>MLS listing + Mortgage Extrapolation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4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BA 4-23-14 - Mediation What Every Advocate Should Know">
  <a:themeElements>
    <a:clrScheme name="Kegler Brown Colors">
      <a:dk1>
        <a:srgbClr val="686868"/>
      </a:dk1>
      <a:lt1>
        <a:srgbClr val="F1F1F0"/>
      </a:lt1>
      <a:dk2>
        <a:srgbClr val="686868"/>
      </a:dk2>
      <a:lt2>
        <a:srgbClr val="F1F1F0"/>
      </a:lt2>
      <a:accent1>
        <a:srgbClr val="FFD044"/>
      </a:accent1>
      <a:accent2>
        <a:srgbClr val="FFD044"/>
      </a:accent2>
      <a:accent3>
        <a:srgbClr val="F1F1F0"/>
      </a:accent3>
      <a:accent4>
        <a:srgbClr val="F1F1F0"/>
      </a:accent4>
      <a:accent5>
        <a:srgbClr val="FFFFFF"/>
      </a:accent5>
      <a:accent6>
        <a:srgbClr val="000000"/>
      </a:accent6>
      <a:hlink>
        <a:srgbClr val="686868"/>
      </a:hlink>
      <a:folHlink>
        <a:srgbClr val="686868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gler Brown PowerPoint Template" id="{974AF715-97EF-46B7-9212-6C6BF8DB1D35}" vid="{BBAE143D-133A-48F6-B750-4BB0339AC830}"/>
    </a:ext>
  </a:extLst>
</a:theme>
</file>

<file path=ppt/theme/theme2.xml><?xml version="1.0" encoding="utf-8"?>
<a:theme xmlns:a="http://schemas.openxmlformats.org/drawingml/2006/main" name="1_CBA 4-23-14 - Mediation What Every Advocate Should Know">
  <a:themeElements>
    <a:clrScheme name="Kegler Brown Colors">
      <a:dk1>
        <a:srgbClr val="686868"/>
      </a:dk1>
      <a:lt1>
        <a:srgbClr val="F1F1F0"/>
      </a:lt1>
      <a:dk2>
        <a:srgbClr val="686868"/>
      </a:dk2>
      <a:lt2>
        <a:srgbClr val="F1F1F0"/>
      </a:lt2>
      <a:accent1>
        <a:srgbClr val="FFD044"/>
      </a:accent1>
      <a:accent2>
        <a:srgbClr val="FFD044"/>
      </a:accent2>
      <a:accent3>
        <a:srgbClr val="F1F1F0"/>
      </a:accent3>
      <a:accent4>
        <a:srgbClr val="F1F1F0"/>
      </a:accent4>
      <a:accent5>
        <a:srgbClr val="FFFFFF"/>
      </a:accent5>
      <a:accent6>
        <a:srgbClr val="000000"/>
      </a:accent6>
      <a:hlink>
        <a:srgbClr val="686868"/>
      </a:hlink>
      <a:folHlink>
        <a:srgbClr val="686868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>
        <a:spAutoFit/>
      </a:bodyPr>
      <a:lstStyle>
        <a:defPPr marL="0" marR="0" indent="0" algn="l" defTabSz="914400" rtl="0" eaLnBrk="1" fontAlgn="auto" latinLnBrk="0" hangingPunct="1">
          <a:lnSpc>
            <a:spcPct val="85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Segoe UI"/>
            <a:ea typeface="+mn-ea"/>
            <a:cs typeface="+mn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Kegler Brown PowerPoint Template" id="{974AF715-97EF-46B7-9212-6C6BF8DB1D35}" vid="{BBAE143D-133A-48F6-B750-4BB0339AC830}"/>
    </a:ext>
  </a:extLst>
</a:theme>
</file>

<file path=ppt/theme/theme3.xml><?xml version="1.0" encoding="utf-8"?>
<a:theme xmlns:a="http://schemas.openxmlformats.org/drawingml/2006/main" name="Trends for 2014 in Law &amp; Insurance">
  <a:themeElements>
    <a:clrScheme name="Kegler Brown Colors">
      <a:dk1>
        <a:srgbClr val="686868"/>
      </a:dk1>
      <a:lt1>
        <a:srgbClr val="F1F1F0"/>
      </a:lt1>
      <a:dk2>
        <a:srgbClr val="686868"/>
      </a:dk2>
      <a:lt2>
        <a:srgbClr val="F1F1F0"/>
      </a:lt2>
      <a:accent1>
        <a:srgbClr val="FFD044"/>
      </a:accent1>
      <a:accent2>
        <a:srgbClr val="FFD044"/>
      </a:accent2>
      <a:accent3>
        <a:srgbClr val="F1F1F0"/>
      </a:accent3>
      <a:accent4>
        <a:srgbClr val="F1F1F0"/>
      </a:accent4>
      <a:accent5>
        <a:srgbClr val="FFFFFF"/>
      </a:accent5>
      <a:accent6>
        <a:srgbClr val="000000"/>
      </a:accent6>
      <a:hlink>
        <a:srgbClr val="686868"/>
      </a:hlink>
      <a:folHlink>
        <a:srgbClr val="686868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gler Brown PowerPoint Template" id="{974AF715-97EF-46B7-9212-6C6BF8DB1D35}" vid="{BBAE143D-133A-48F6-B750-4BB0339AC830}"/>
    </a:ext>
  </a:extLst>
</a:theme>
</file>

<file path=ppt/theme/theme4.xml><?xml version="1.0" encoding="utf-8"?>
<a:theme xmlns:a="http://schemas.openxmlformats.org/drawingml/2006/main" name="Kegler Brown Theme">
  <a:themeElements>
    <a:clrScheme name="Kegler Brown Colors">
      <a:dk1>
        <a:srgbClr val="686868"/>
      </a:dk1>
      <a:lt1>
        <a:srgbClr val="F1F1F0"/>
      </a:lt1>
      <a:dk2>
        <a:srgbClr val="686868"/>
      </a:dk2>
      <a:lt2>
        <a:srgbClr val="F1F1F0"/>
      </a:lt2>
      <a:accent1>
        <a:srgbClr val="FFD044"/>
      </a:accent1>
      <a:accent2>
        <a:srgbClr val="FFD044"/>
      </a:accent2>
      <a:accent3>
        <a:srgbClr val="F1F1F0"/>
      </a:accent3>
      <a:accent4>
        <a:srgbClr val="F1F1F0"/>
      </a:accent4>
      <a:accent5>
        <a:srgbClr val="FFFFFF"/>
      </a:accent5>
      <a:accent6>
        <a:srgbClr val="000000"/>
      </a:accent6>
      <a:hlink>
        <a:srgbClr val="686868"/>
      </a:hlink>
      <a:folHlink>
        <a:srgbClr val="686868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1.potx [Read-Only]" id="{AA6D95EE-E3A7-41EC-9662-8932301E7009}" vid="{50EB7008-93FF-49DA-8063-AF3E7F2F7B3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12759</TotalTime>
  <Words>318</Words>
  <Application>Microsoft Office PowerPoint</Application>
  <PresentationFormat>Widescreen</PresentationFormat>
  <Paragraphs>52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DINPro-Regular</vt:lpstr>
      <vt:lpstr>Segoe UI</vt:lpstr>
      <vt:lpstr>CBA 4-23-14 - Mediation What Every Advocate Should Know</vt:lpstr>
      <vt:lpstr>1_CBA 4-23-14 - Mediation What Every Advocate Should Know</vt:lpstr>
      <vt:lpstr>Trends for 2014 in Law &amp; Insurance</vt:lpstr>
      <vt:lpstr>Kegler Brown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Kegler Brown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MEDIATION – What Every Advocate Should Know</dc:title>
  <dc:creator>KBHR</dc:creator>
  <cp:lastModifiedBy>Morrison, Michelle</cp:lastModifiedBy>
  <cp:revision>570</cp:revision>
  <cp:lastPrinted>2017-10-05T21:50:09Z</cp:lastPrinted>
  <dcterms:created xsi:type="dcterms:W3CDTF">2014-01-06T16:21:34Z</dcterms:created>
  <dcterms:modified xsi:type="dcterms:W3CDTF">2025-06-17T18:28:03Z</dcterms:modified>
</cp:coreProperties>
</file>